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0" r:id="rId2"/>
    <p:sldMasterId id="2147483685" r:id="rId3"/>
  </p:sldMasterIdLst>
  <p:notesMasterIdLst>
    <p:notesMasterId r:id="rId26"/>
  </p:notesMasterIdLst>
  <p:sldIdLst>
    <p:sldId id="256" r:id="rId4"/>
    <p:sldId id="272" r:id="rId5"/>
    <p:sldId id="369" r:id="rId6"/>
    <p:sldId id="289" r:id="rId7"/>
    <p:sldId id="290" r:id="rId8"/>
    <p:sldId id="310" r:id="rId9"/>
    <p:sldId id="370" r:id="rId10"/>
    <p:sldId id="371" r:id="rId11"/>
    <p:sldId id="376" r:id="rId12"/>
    <p:sldId id="372" r:id="rId13"/>
    <p:sldId id="365" r:id="rId14"/>
    <p:sldId id="375" r:id="rId15"/>
    <p:sldId id="374" r:id="rId16"/>
    <p:sldId id="294" r:id="rId17"/>
    <p:sldId id="259" r:id="rId18"/>
    <p:sldId id="273" r:id="rId19"/>
    <p:sldId id="286" r:id="rId20"/>
    <p:sldId id="277" r:id="rId21"/>
    <p:sldId id="309" r:id="rId22"/>
    <p:sldId id="316" r:id="rId23"/>
    <p:sldId id="295" r:id="rId24"/>
    <p:sldId id="317" r:id="rId2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6550" autoAdjust="0"/>
  </p:normalViewPr>
  <p:slideViewPr>
    <p:cSldViewPr snapToGrid="0">
      <p:cViewPr varScale="1">
        <p:scale>
          <a:sx n="99" d="100"/>
          <a:sy n="99" d="100"/>
        </p:scale>
        <p:origin x="1806" y="84"/>
      </p:cViewPr>
      <p:guideLst/>
    </p:cSldViewPr>
  </p:slideViewPr>
  <p:outlineViewPr>
    <p:cViewPr>
      <p:scale>
        <a:sx n="33" d="100"/>
        <a:sy n="33" d="100"/>
      </p:scale>
      <p:origin x="0" y="-13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vin Anderson" userId="94863884859273ee" providerId="LiveId" clId="{D487A7B4-FF97-4514-AEF1-02C5D96B5C47}"/>
    <pc:docChg chg="delSld">
      <pc:chgData name="Alvin Anderson" userId="94863884859273ee" providerId="LiveId" clId="{D487A7B4-FF97-4514-AEF1-02C5D96B5C47}" dt="2020-12-17T14:26:17.819" v="3" actId="47"/>
      <pc:docMkLst>
        <pc:docMk/>
      </pc:docMkLst>
      <pc:sldChg chg="del">
        <pc:chgData name="Alvin Anderson" userId="94863884859273ee" providerId="LiveId" clId="{D487A7B4-FF97-4514-AEF1-02C5D96B5C47}" dt="2020-12-17T14:26:17.819" v="3" actId="47"/>
        <pc:sldMkLst>
          <pc:docMk/>
          <pc:sldMk cId="787612578" sldId="274"/>
        </pc:sldMkLst>
      </pc:sldChg>
      <pc:sldChg chg="del">
        <pc:chgData name="Alvin Anderson" userId="94863884859273ee" providerId="LiveId" clId="{D487A7B4-FF97-4514-AEF1-02C5D96B5C47}" dt="2020-12-17T14:25:18.881" v="1" actId="47"/>
        <pc:sldMkLst>
          <pc:docMk/>
          <pc:sldMk cId="847785332" sldId="314"/>
        </pc:sldMkLst>
      </pc:sldChg>
      <pc:sldChg chg="del">
        <pc:chgData name="Alvin Anderson" userId="94863884859273ee" providerId="LiveId" clId="{D487A7B4-FF97-4514-AEF1-02C5D96B5C47}" dt="2020-12-17T14:25:43.426" v="2" actId="47"/>
        <pc:sldMkLst>
          <pc:docMk/>
          <pc:sldMk cId="0" sldId="356"/>
        </pc:sldMkLst>
      </pc:sldChg>
      <pc:sldChg chg="del">
        <pc:chgData name="Alvin Anderson" userId="94863884859273ee" providerId="LiveId" clId="{D487A7B4-FF97-4514-AEF1-02C5D96B5C47}" dt="2020-12-17T14:25:08.308" v="0" actId="47"/>
        <pc:sldMkLst>
          <pc:docMk/>
          <pc:sldMk cId="431427900" sldId="3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80A9875E-8BD4-4083-966A-9CABD1D126B4}" type="datetimeFigureOut">
              <a:rPr lang="en-US" smtClean="0"/>
              <a:t>12/17/2020</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F3658A17-A455-427B-8C68-1154C48B8DA4}" type="slidenum">
              <a:rPr lang="en-US" smtClean="0"/>
              <a:t>‹#›</a:t>
            </a:fld>
            <a:endParaRPr lang="en-US"/>
          </a:p>
        </p:txBody>
      </p:sp>
    </p:spTree>
    <p:extLst>
      <p:ext uri="{BB962C8B-B14F-4D97-AF65-F5344CB8AC3E}">
        <p14:creationId xmlns:p14="http://schemas.microsoft.com/office/powerpoint/2010/main" val="921285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0000"/>
                    <a:lumOff val="40000"/>
                  </a:schemeClr>
                </a:solidFill>
              </a:rPr>
              <a:t>The story I’m going to tell today is the story of a turnaround that I helped lead. This is a slide built by others for an investor presentation in 2016. It shows that average oil production from new wells more than doubled from 2015 to 2016. As the slide points out, this had a transformational impact on the economics of the play.  This change did not happen by chance, it was the result of concerted, analytical, multidisciplinary approach. That approach led to a dramatically improved understanding the subsurface system where the oil was trapped.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0000"/>
                    <a:lumOff val="40000"/>
                  </a:schemeClr>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0000"/>
                    <a:lumOff val="40000"/>
                  </a:schemeClr>
                </a:solidFill>
              </a:rPr>
              <a:t>Statistical approach - Meaning that on average the good wells would be good enough to pay for the bad wells</a:t>
            </a:r>
            <a:endParaRPr lang="en-US" sz="1600" dirty="0">
              <a:solidFill>
                <a:schemeClr val="tx1">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F3658A17-A455-427B-8C68-1154C48B8DA4}" type="slidenum">
              <a:rPr lang="en-US" smtClean="0"/>
              <a:t>3</a:t>
            </a:fld>
            <a:endParaRPr lang="en-US"/>
          </a:p>
        </p:txBody>
      </p:sp>
    </p:spTree>
    <p:extLst>
      <p:ext uri="{BB962C8B-B14F-4D97-AF65-F5344CB8AC3E}">
        <p14:creationId xmlns:p14="http://schemas.microsoft.com/office/powerpoint/2010/main" val="3677120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effectLst/>
                <a:latin typeface="Calibri" panose="020F0502020204030204" pitchFamily="34" charset="0"/>
                <a:ea typeface="inherit"/>
                <a:cs typeface="Calibri" panose="020F0502020204030204" pitchFamily="34" charset="0"/>
              </a:rPr>
              <a:t>Action –Results - Our work and mapping significantly increased our ability to predict oil production in the Miss Lime. In fact, seven of the eight wells our team selected had economics that exceeded 30% ROR. By comparison, more than half of the 30 wells drilled the year before lost money.</a:t>
            </a:r>
            <a:endParaRPr lang="en-US" sz="12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3658A17-A455-427B-8C68-1154C48B8DA4}" type="slidenum">
              <a:rPr lang="en-US" smtClean="0"/>
              <a:t>19</a:t>
            </a:fld>
            <a:endParaRPr lang="en-US"/>
          </a:p>
        </p:txBody>
      </p:sp>
    </p:spTree>
    <p:extLst>
      <p:ext uri="{BB962C8B-B14F-4D97-AF65-F5344CB8AC3E}">
        <p14:creationId xmlns:p14="http://schemas.microsoft.com/office/powerpoint/2010/main" val="1632361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4FB897BC-3C5F-4E8B-8081-020D24A0AF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4CE88E20-C312-40BD-8EAE-15BB9E9488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8132" name="Slide Number Placeholder 3">
            <a:extLst>
              <a:ext uri="{FF2B5EF4-FFF2-40B4-BE49-F238E27FC236}">
                <a16:creationId xmlns:a16="http://schemas.microsoft.com/office/drawing/2014/main" id="{742EB7A0-01E1-4C61-8104-F3001752DE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1B04866-3252-420B-A93F-D399E22DDE22}" type="slidenum">
              <a:rPr lang="en-US" altLang="en-US">
                <a:latin typeface="Calibri" panose="020F0502020204030204" pitchFamily="34" charset="0"/>
              </a:rPr>
              <a:pPr/>
              <a:t>21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story of meeting with the outgoing team.</a:t>
            </a:r>
          </a:p>
        </p:txBody>
      </p:sp>
      <p:sp>
        <p:nvSpPr>
          <p:cNvPr id="4" name="Slide Number Placeholder 3"/>
          <p:cNvSpPr>
            <a:spLocks noGrp="1"/>
          </p:cNvSpPr>
          <p:nvPr>
            <p:ph type="sldNum" sz="quarter" idx="5"/>
          </p:nvPr>
        </p:nvSpPr>
        <p:spPr/>
        <p:txBody>
          <a:bodyPr/>
          <a:lstStyle/>
          <a:p>
            <a:fld id="{F3658A17-A455-427B-8C68-1154C48B8DA4}" type="slidenum">
              <a:rPr lang="en-US" smtClean="0"/>
              <a:t>7</a:t>
            </a:fld>
            <a:endParaRPr lang="en-US"/>
          </a:p>
        </p:txBody>
      </p:sp>
    </p:spTree>
    <p:extLst>
      <p:ext uri="{BB962C8B-B14F-4D97-AF65-F5344CB8AC3E}">
        <p14:creationId xmlns:p14="http://schemas.microsoft.com/office/powerpoint/2010/main" val="211933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effectLst/>
                <a:latin typeface="Calibri" panose="020F0502020204030204" pitchFamily="34" charset="0"/>
                <a:ea typeface="inherit"/>
                <a:cs typeface="Calibri" panose="020F0502020204030204" pitchFamily="34" charset="0"/>
              </a:rPr>
              <a:t>I knew that only way we were going to solve this problem, was to use data to analyze and better understand the system that the oil was trapped in. </a:t>
            </a:r>
            <a:endParaRPr lang="en-US" dirty="0"/>
          </a:p>
        </p:txBody>
      </p:sp>
      <p:sp>
        <p:nvSpPr>
          <p:cNvPr id="4" name="Slide Number Placeholder 3"/>
          <p:cNvSpPr>
            <a:spLocks noGrp="1"/>
          </p:cNvSpPr>
          <p:nvPr>
            <p:ph type="sldNum" sz="quarter" idx="5"/>
          </p:nvPr>
        </p:nvSpPr>
        <p:spPr/>
        <p:txBody>
          <a:bodyPr/>
          <a:lstStyle/>
          <a:p>
            <a:fld id="{F3658A17-A455-427B-8C68-1154C48B8DA4}" type="slidenum">
              <a:rPr lang="en-US" smtClean="0"/>
              <a:t>8</a:t>
            </a:fld>
            <a:endParaRPr lang="en-US"/>
          </a:p>
        </p:txBody>
      </p:sp>
    </p:spTree>
    <p:extLst>
      <p:ext uri="{BB962C8B-B14F-4D97-AF65-F5344CB8AC3E}">
        <p14:creationId xmlns:p14="http://schemas.microsoft.com/office/powerpoint/2010/main" val="2493442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effectLst/>
                <a:latin typeface="Calibri" panose="020F0502020204030204" pitchFamily="34" charset="0"/>
                <a:ea typeface="inherit"/>
                <a:cs typeface="Calibri" panose="020F0502020204030204" pitchFamily="34" charset="0"/>
              </a:rPr>
              <a:t>I knew that only way we were going to solve this problem, was to use data to analyze and better understand the system that the oil was trapped in. So, the first thing I did to help solve this problem was find, clean, and integrate a wide range of disparate data. Next, I plotted and analyzed the data. One particular plot revealed a shocking discovery. The best producing wells in the play lined up perfectly with the know faults in the area. We had several aha moments along the way. Third, I build a conceptual 3D model of the petroleum system incorporating observations and known principles. Finally, once we had a better understanding of the system we were dealing with, I helped develop a multivariate model and predictive oil production map.  </a:t>
            </a:r>
            <a:endParaRPr lang="en-US" sz="12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3658A17-A455-427B-8C68-1154C48B8DA4}" type="slidenum">
              <a:rPr lang="en-US" smtClean="0"/>
              <a:t>10</a:t>
            </a:fld>
            <a:endParaRPr lang="en-US"/>
          </a:p>
        </p:txBody>
      </p:sp>
    </p:spTree>
    <p:extLst>
      <p:ext uri="{BB962C8B-B14F-4D97-AF65-F5344CB8AC3E}">
        <p14:creationId xmlns:p14="http://schemas.microsoft.com/office/powerpoint/2010/main" val="2683428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658A17-A455-427B-8C68-1154C48B8DA4}" type="slidenum">
              <a:rPr lang="en-US" smtClean="0"/>
              <a:t>12</a:t>
            </a:fld>
            <a:endParaRPr lang="en-US"/>
          </a:p>
        </p:txBody>
      </p:sp>
    </p:spTree>
    <p:extLst>
      <p:ext uri="{BB962C8B-B14F-4D97-AF65-F5344CB8AC3E}">
        <p14:creationId xmlns:p14="http://schemas.microsoft.com/office/powerpoint/2010/main" val="2635928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began to see which variables were have a significant impact on production. I was able to use those observations to create a conceptual model to help us and others visualize the subsurface system</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This figure that I created in 2016 gives a basic view of the petroleum system for the Miss Lime. Oil is generated in a black shale 100 feet below the Miss Lime and migrates along faults to the Miss Lime Reservoir where some of it is trapped</a:t>
            </a:r>
            <a:endParaRPr lang="en-US" dirty="0"/>
          </a:p>
        </p:txBody>
      </p:sp>
      <p:sp>
        <p:nvSpPr>
          <p:cNvPr id="4" name="Slide Number Placeholder 3"/>
          <p:cNvSpPr>
            <a:spLocks noGrp="1"/>
          </p:cNvSpPr>
          <p:nvPr>
            <p:ph type="sldNum" sz="quarter" idx="5"/>
          </p:nvPr>
        </p:nvSpPr>
        <p:spPr/>
        <p:txBody>
          <a:bodyPr/>
          <a:lstStyle/>
          <a:p>
            <a:fld id="{F3658A17-A455-427B-8C68-1154C48B8DA4}" type="slidenum">
              <a:rPr lang="en-US" smtClean="0"/>
              <a:t>14</a:t>
            </a:fld>
            <a:endParaRPr lang="en-US"/>
          </a:p>
        </p:txBody>
      </p:sp>
    </p:spTree>
    <p:extLst>
      <p:ext uri="{BB962C8B-B14F-4D97-AF65-F5344CB8AC3E}">
        <p14:creationId xmlns:p14="http://schemas.microsoft.com/office/powerpoint/2010/main" val="2336259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was to use statistical and analytical techniques to develop a predictive model and map. Our goal was to predict the first year of oil production, since that was the big economic driver of each well.</a:t>
            </a:r>
          </a:p>
        </p:txBody>
      </p:sp>
      <p:sp>
        <p:nvSpPr>
          <p:cNvPr id="4" name="Slide Number Placeholder 3"/>
          <p:cNvSpPr>
            <a:spLocks noGrp="1"/>
          </p:cNvSpPr>
          <p:nvPr>
            <p:ph type="sldNum" sz="quarter" idx="5"/>
          </p:nvPr>
        </p:nvSpPr>
        <p:spPr/>
        <p:txBody>
          <a:bodyPr/>
          <a:lstStyle/>
          <a:p>
            <a:fld id="{F3658A17-A455-427B-8C68-1154C48B8DA4}" type="slidenum">
              <a:rPr lang="en-US" smtClean="0"/>
              <a:t>15</a:t>
            </a:fld>
            <a:endParaRPr lang="en-US"/>
          </a:p>
        </p:txBody>
      </p:sp>
    </p:spTree>
    <p:extLst>
      <p:ext uri="{BB962C8B-B14F-4D97-AF65-F5344CB8AC3E}">
        <p14:creationId xmlns:p14="http://schemas.microsoft.com/office/powerpoint/2010/main" val="3790794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bivariate correlations adequately predict deliverability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R2 coefficient of determination (i.e. represents the percent of variance that can be explained by a Model for a set of features/inputs)</a:t>
            </a:r>
          </a:p>
          <a:p>
            <a:r>
              <a:rPr lang="en-US" dirty="0"/>
              <a:t>Collinearity needs to be considered</a:t>
            </a:r>
            <a:r>
              <a:rPr lang="en-US" baseline="0" dirty="0"/>
              <a:t> </a:t>
            </a:r>
          </a:p>
          <a:p>
            <a:r>
              <a:rPr lang="en-US" dirty="0"/>
              <a:t>High</a:t>
            </a:r>
            <a:r>
              <a:rPr lang="en-US" baseline="0" dirty="0"/>
              <a:t> correlation attributes </a:t>
            </a:r>
            <a:r>
              <a:rPr lang="en-US" sz="1200" b="0" i="0" kern="1200" dirty="0">
                <a:solidFill>
                  <a:schemeClr val="tx1"/>
                </a:solidFill>
                <a:effectLst/>
                <a:latin typeface="+mn-lt"/>
                <a:ea typeface="+mn-ea"/>
                <a:cs typeface="+mn-cs"/>
              </a:rPr>
              <a:t>will need to be run individually in the model to avoid redundancy and over-training of the model.  </a:t>
            </a:r>
          </a:p>
          <a:p>
            <a:r>
              <a:rPr lang="en-US" sz="1200" b="0" i="0" kern="1200" dirty="0">
                <a:solidFill>
                  <a:schemeClr val="tx1"/>
                </a:solidFill>
                <a:effectLst/>
                <a:latin typeface="+mn-lt"/>
                <a:ea typeface="+mn-ea"/>
                <a:cs typeface="+mn-cs"/>
              </a:rPr>
              <a:t>In many cases, the seismic attributes are giving us similar information as one or more of the geologic variables at higher resolution.  By running several models, with/without seismic data, and comparing with the </a:t>
            </a:r>
            <a:r>
              <a:rPr lang="en-US" sz="1200" b="0" i="0" kern="1200" dirty="0" err="1">
                <a:solidFill>
                  <a:schemeClr val="tx1"/>
                </a:solidFill>
                <a:effectLst/>
                <a:latin typeface="+mn-lt"/>
                <a:ea typeface="+mn-ea"/>
                <a:cs typeface="+mn-cs"/>
              </a:rPr>
              <a:t>crossplots</a:t>
            </a:r>
            <a:r>
              <a:rPr lang="en-US" sz="1200" b="0" i="0" kern="1200" dirty="0">
                <a:solidFill>
                  <a:schemeClr val="tx1"/>
                </a:solidFill>
                <a:effectLst/>
                <a:latin typeface="+mn-lt"/>
                <a:ea typeface="+mn-ea"/>
                <a:cs typeface="+mn-cs"/>
              </a:rPr>
              <a:t>, we are able to adequately account for several reservoir attributes with seismic attributes.</a:t>
            </a:r>
            <a:endParaRPr lang="en-US" dirty="0"/>
          </a:p>
        </p:txBody>
      </p:sp>
      <p:sp>
        <p:nvSpPr>
          <p:cNvPr id="4" name="Slide Number Placeholder 3"/>
          <p:cNvSpPr>
            <a:spLocks noGrp="1"/>
          </p:cNvSpPr>
          <p:nvPr>
            <p:ph type="sldNum" sz="quarter" idx="10"/>
          </p:nvPr>
        </p:nvSpPr>
        <p:spPr/>
        <p:txBody>
          <a:bodyPr/>
          <a:lstStyle/>
          <a:p>
            <a:fld id="{F3D2DEFD-8384-48DC-B419-8DBF7F7D5F72}" type="slidenum">
              <a:rPr lang="en-US" smtClean="0"/>
              <a:t>16</a:t>
            </a:fld>
            <a:endParaRPr lang="en-US"/>
          </a:p>
        </p:txBody>
      </p:sp>
    </p:spTree>
    <p:extLst>
      <p:ext uri="{BB962C8B-B14F-4D97-AF65-F5344CB8AC3E}">
        <p14:creationId xmlns:p14="http://schemas.microsoft.com/office/powerpoint/2010/main" val="763797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658A17-A455-427B-8C68-1154C48B8DA4}" type="slidenum">
              <a:rPr lang="en-US" smtClean="0"/>
              <a:t>17</a:t>
            </a:fld>
            <a:endParaRPr lang="en-US"/>
          </a:p>
        </p:txBody>
      </p:sp>
    </p:spTree>
    <p:extLst>
      <p:ext uri="{BB962C8B-B14F-4D97-AF65-F5344CB8AC3E}">
        <p14:creationId xmlns:p14="http://schemas.microsoft.com/office/powerpoint/2010/main" val="3285032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erior - 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FAA401-B9AF-4152-B96F-C41BC1428ADE}" type="slidenum">
              <a:rPr lang="en-US" smtClean="0"/>
              <a:t>‹#›</a:t>
            </a:fld>
            <a:endParaRPr lang="en-US"/>
          </a:p>
        </p:txBody>
      </p:sp>
      <p:sp>
        <p:nvSpPr>
          <p:cNvPr id="18" name="Text Placeholder 17"/>
          <p:cNvSpPr>
            <a:spLocks noGrp="1"/>
          </p:cNvSpPr>
          <p:nvPr>
            <p:ph type="body" sz="quarter" idx="13" hasCustomPrompt="1"/>
          </p:nvPr>
        </p:nvSpPr>
        <p:spPr>
          <a:xfrm>
            <a:off x="88900" y="6435467"/>
            <a:ext cx="7645400" cy="92333"/>
          </a:xfrm>
        </p:spPr>
        <p:txBody>
          <a:bodyPr lIns="0" tIns="0" rIns="0" bIns="0" anchor="b" anchorCtr="0">
            <a:spAutoFit/>
          </a:bodyPr>
          <a:lstStyle>
            <a:lvl1pPr marL="0" indent="0">
              <a:spcBef>
                <a:spcPts val="0"/>
              </a:spcBef>
              <a:spcAft>
                <a:spcPts val="0"/>
              </a:spcAft>
              <a:buFontTx/>
              <a:buNone/>
              <a:defRPr sz="600">
                <a:solidFill>
                  <a:schemeClr val="accent3"/>
                </a:solidFill>
              </a:defRPr>
            </a:lvl1pPr>
          </a:lstStyle>
          <a:p>
            <a:pPr lvl="0"/>
            <a:r>
              <a:rPr lang="en-US" dirty="0"/>
              <a:t>Footnote to go here</a:t>
            </a:r>
          </a:p>
        </p:txBody>
      </p:sp>
    </p:spTree>
    <p:extLst>
      <p:ext uri="{BB962C8B-B14F-4D97-AF65-F5344CB8AC3E}">
        <p14:creationId xmlns:p14="http://schemas.microsoft.com/office/powerpoint/2010/main" val="402503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 Title Only">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94749"/>
          <a:stretch/>
        </p:blipFill>
        <p:spPr>
          <a:xfrm>
            <a:off x="0" y="6497858"/>
            <a:ext cx="9144000" cy="360141"/>
          </a:xfrm>
          <a:prstGeom prst="rect">
            <a:avLst/>
          </a:prstGeom>
        </p:spPr>
      </p:pic>
      <p:sp>
        <p:nvSpPr>
          <p:cNvPr id="2" name="Title Placeholder 2"/>
          <p:cNvSpPr>
            <a:spLocks noGrp="1"/>
          </p:cNvSpPr>
          <p:nvPr>
            <p:ph type="title" hasCustomPrompt="1"/>
          </p:nvPr>
        </p:nvSpPr>
        <p:spPr>
          <a:xfrm>
            <a:off x="1347788" y="2396240"/>
            <a:ext cx="6524625" cy="837152"/>
          </a:xfrm>
          <a:prstGeom prst="rect">
            <a:avLst/>
          </a:prstGeom>
        </p:spPr>
        <p:txBody>
          <a:bodyPr vert="horz" lIns="0" tIns="0" rIns="0" bIns="0" rtlCol="0" anchor="b">
            <a:spAutoFit/>
          </a:bodyPr>
          <a:lstStyle>
            <a:lvl1pPr algn="r">
              <a:lnSpc>
                <a:spcPct val="85000"/>
              </a:lnSpc>
              <a:defRPr sz="3200" b="0" i="1" cap="none">
                <a:solidFill>
                  <a:schemeClr val="accent1"/>
                </a:solidFill>
              </a:defRPr>
            </a:lvl1pPr>
          </a:lstStyle>
          <a:p>
            <a:r>
              <a:rPr lang="en-US" dirty="0"/>
              <a:t>Click to Add Title of the Divider Slide</a:t>
            </a:r>
          </a:p>
        </p:txBody>
      </p:sp>
      <p:cxnSp>
        <p:nvCxnSpPr>
          <p:cNvPr id="57" name="Straight Connector 56"/>
          <p:cNvCxnSpPr/>
          <p:nvPr/>
        </p:nvCxnSpPr>
        <p:spPr>
          <a:xfrm>
            <a:off x="0" y="995363"/>
            <a:ext cx="7837768"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Text Placeholder 58"/>
          <p:cNvSpPr>
            <a:spLocks noGrp="1"/>
          </p:cNvSpPr>
          <p:nvPr>
            <p:ph type="body" sz="quarter" idx="10" hasCustomPrompt="1"/>
          </p:nvPr>
        </p:nvSpPr>
        <p:spPr>
          <a:xfrm>
            <a:off x="1317308" y="3360420"/>
            <a:ext cx="6524625" cy="246221"/>
          </a:xfrm>
          <a:prstGeom prst="rect">
            <a:avLst/>
          </a:prstGeom>
        </p:spPr>
        <p:txBody>
          <a:bodyPr vert="horz" lIns="0" tIns="0" rIns="0" bIns="0">
            <a:spAutoFit/>
          </a:bodyPr>
          <a:lstStyle>
            <a:lvl1pPr marL="342900" indent="-342900" algn="r">
              <a:lnSpc>
                <a:spcPct val="100000"/>
              </a:lnSpc>
              <a:buNone/>
              <a:defRPr lang="en-US" sz="1600" b="1" i="0" cap="all" baseline="0" smtClean="0">
                <a:solidFill>
                  <a:schemeClr val="accent3"/>
                </a:solidFill>
                <a:latin typeface="+mj-lt"/>
                <a:cs typeface="Helvetica Neue"/>
              </a:defRPr>
            </a:lvl1pPr>
            <a:lvl2pPr>
              <a:defRPr lang="en-US" sz="1800" baseline="0" smtClean="0">
                <a:solidFill>
                  <a:schemeClr val="accent5"/>
                </a:solidFill>
                <a:latin typeface="Franklin Gothic Book" panose="020B0503020102020204" pitchFamily="34" charset="0"/>
              </a:defRPr>
            </a:lvl2pPr>
            <a:lvl3pPr>
              <a:defRPr lang="en-US" sz="1600" baseline="0" smtClean="0">
                <a:solidFill>
                  <a:schemeClr val="accent5"/>
                </a:solidFill>
                <a:latin typeface="Franklin Gothic Book" panose="020B0503020102020204" pitchFamily="34" charset="0"/>
              </a:defRPr>
            </a:lvl3pPr>
            <a:lvl4pPr>
              <a:defRPr lang="en-US" smtClean="0"/>
            </a:lvl4pPr>
            <a:lvl5pPr>
              <a:defRPr lang="en-US"/>
            </a:lvl5pPr>
          </a:lstStyle>
          <a:p>
            <a:pPr marL="0" lvl="0" indent="0" algn="r">
              <a:spcAft>
                <a:spcPts val="900"/>
              </a:spcAft>
              <a:buClr>
                <a:srgbClr val="0066B3"/>
              </a:buClr>
            </a:pPr>
            <a:r>
              <a:rPr lang="en-US" dirty="0"/>
              <a:t>CLICK TO ADD SUBHEAD</a:t>
            </a:r>
          </a:p>
        </p:txBody>
      </p:sp>
      <p:sp>
        <p:nvSpPr>
          <p:cNvPr id="12" name="Footer Placeholder 11"/>
          <p:cNvSpPr>
            <a:spLocks noGrp="1"/>
          </p:cNvSpPr>
          <p:nvPr>
            <p:ph type="ftr" sz="quarter" idx="12"/>
          </p:nvPr>
        </p:nvSpPr>
        <p:spPr>
          <a:xfrm>
            <a:off x="2130425" y="6574536"/>
            <a:ext cx="5021961" cy="246221"/>
          </a:xfrm>
        </p:spPr>
        <p:txBody>
          <a:bodyPr/>
          <a:lstStyle/>
          <a:p>
            <a:pPr algn="r"/>
            <a:r>
              <a:rPr lang="en-US" dirty="0"/>
              <a:t>Name of Presentation – Date</a:t>
            </a:r>
          </a:p>
        </p:txBody>
      </p:sp>
      <p:sp>
        <p:nvSpPr>
          <p:cNvPr id="13" name="Slide Number Placeholder 12"/>
          <p:cNvSpPr>
            <a:spLocks noGrp="1"/>
          </p:cNvSpPr>
          <p:nvPr>
            <p:ph type="sldNum" sz="quarter" idx="13"/>
          </p:nvPr>
        </p:nvSpPr>
        <p:spPr>
          <a:xfrm>
            <a:off x="7289546" y="6574536"/>
            <a:ext cx="346343" cy="246221"/>
          </a:xfrm>
        </p:spPr>
        <p:txBody>
          <a:bodyPr/>
          <a:lstStyle/>
          <a:p>
            <a:fld id="{85B92FF8-C05B-4D21-A7AE-F7E90279919F}" type="slidenum">
              <a:rPr lang="en-US" smtClean="0"/>
              <a:pPr/>
              <a:t>‹#›</a:t>
            </a:fld>
            <a:endParaRPr lang="en-US" dirty="0"/>
          </a:p>
        </p:txBody>
      </p:sp>
      <p:cxnSp>
        <p:nvCxnSpPr>
          <p:cNvPr id="17" name="Straight Connector 16"/>
          <p:cNvCxnSpPr/>
          <p:nvPr/>
        </p:nvCxnSpPr>
        <p:spPr>
          <a:xfrm>
            <a:off x="7170674" y="6650482"/>
            <a:ext cx="0" cy="1119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5027613"/>
            <a:ext cx="7837768"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065521"/>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1 - Corporat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30152899"/>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2 - Corpora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86843001"/>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3 - Corporat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08456126"/>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 Title Only">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75741"/>
          <a:stretch/>
        </p:blipFill>
        <p:spPr>
          <a:xfrm>
            <a:off x="0" y="5194300"/>
            <a:ext cx="9144000" cy="1663700"/>
          </a:xfrm>
          <a:prstGeom prst="rect">
            <a:avLst/>
          </a:prstGeom>
        </p:spPr>
      </p:pic>
      <p:sp>
        <p:nvSpPr>
          <p:cNvPr id="2" name="Title Placeholder 2"/>
          <p:cNvSpPr>
            <a:spLocks noGrp="1"/>
          </p:cNvSpPr>
          <p:nvPr>
            <p:ph type="title" hasCustomPrompt="1"/>
          </p:nvPr>
        </p:nvSpPr>
        <p:spPr>
          <a:xfrm>
            <a:off x="1347788" y="2397383"/>
            <a:ext cx="6524625" cy="837152"/>
          </a:xfrm>
          <a:prstGeom prst="rect">
            <a:avLst/>
          </a:prstGeom>
        </p:spPr>
        <p:txBody>
          <a:bodyPr vert="horz" lIns="0" tIns="0" rIns="0" bIns="0" rtlCol="0" anchor="b">
            <a:spAutoFit/>
          </a:bodyPr>
          <a:lstStyle>
            <a:lvl1pPr algn="r">
              <a:lnSpc>
                <a:spcPct val="85000"/>
              </a:lnSpc>
              <a:defRPr sz="3200" b="0" i="1" cap="none">
                <a:solidFill>
                  <a:schemeClr val="accent1"/>
                </a:solidFill>
              </a:defRPr>
            </a:lvl1pPr>
          </a:lstStyle>
          <a:p>
            <a:r>
              <a:rPr lang="en-US" dirty="0"/>
              <a:t>Click to Add Title of the Presentation</a:t>
            </a:r>
          </a:p>
        </p:txBody>
      </p:sp>
      <p:sp>
        <p:nvSpPr>
          <p:cNvPr id="59" name="Text Placeholder 58"/>
          <p:cNvSpPr>
            <a:spLocks noGrp="1"/>
          </p:cNvSpPr>
          <p:nvPr>
            <p:ph type="body" sz="quarter" idx="10" hasCustomPrompt="1"/>
          </p:nvPr>
        </p:nvSpPr>
        <p:spPr>
          <a:xfrm>
            <a:off x="1317308" y="3361563"/>
            <a:ext cx="6524625" cy="246221"/>
          </a:xfrm>
          <a:prstGeom prst="rect">
            <a:avLst/>
          </a:prstGeom>
        </p:spPr>
        <p:txBody>
          <a:bodyPr vert="horz" lIns="0" tIns="0" rIns="0" bIns="0">
            <a:spAutoFit/>
          </a:bodyPr>
          <a:lstStyle>
            <a:lvl1pPr marL="342900" indent="-342900" algn="r">
              <a:lnSpc>
                <a:spcPct val="100000"/>
              </a:lnSpc>
              <a:spcBef>
                <a:spcPts val="0"/>
              </a:spcBef>
              <a:spcAft>
                <a:spcPts val="300"/>
              </a:spcAft>
              <a:buNone/>
              <a:defRPr lang="en-US" sz="1600" b="1" i="0" cap="all" baseline="0" smtClean="0">
                <a:solidFill>
                  <a:schemeClr val="accent3"/>
                </a:solidFill>
                <a:latin typeface="+mj-lt"/>
                <a:cs typeface="Helvetica Neue"/>
              </a:defRPr>
            </a:lvl1pPr>
            <a:lvl2pPr>
              <a:defRPr lang="en-US" sz="1800" baseline="0" smtClean="0">
                <a:solidFill>
                  <a:schemeClr val="accent5"/>
                </a:solidFill>
                <a:latin typeface="Franklin Gothic Book" panose="020B0503020102020204" pitchFamily="34" charset="0"/>
              </a:defRPr>
            </a:lvl2pPr>
            <a:lvl3pPr>
              <a:defRPr lang="en-US" sz="1600" baseline="0" smtClean="0">
                <a:solidFill>
                  <a:schemeClr val="accent5"/>
                </a:solidFill>
                <a:latin typeface="Franklin Gothic Book" panose="020B0503020102020204" pitchFamily="34" charset="0"/>
              </a:defRPr>
            </a:lvl3pPr>
            <a:lvl4pPr>
              <a:defRPr lang="en-US" smtClean="0"/>
            </a:lvl4pPr>
            <a:lvl5pPr>
              <a:defRPr lang="en-US"/>
            </a:lvl5pPr>
          </a:lstStyle>
          <a:p>
            <a:pPr marL="0" lvl="0" indent="0" algn="r">
              <a:spcAft>
                <a:spcPts val="900"/>
              </a:spcAft>
              <a:buClr>
                <a:srgbClr val="0066B3"/>
              </a:buClr>
            </a:pPr>
            <a:r>
              <a:rPr lang="en-US" dirty="0"/>
              <a:t>CLICK TO ADD DATE, PRESENTER OR SUBHEAD</a:t>
            </a:r>
          </a:p>
        </p:txBody>
      </p:sp>
      <p:cxnSp>
        <p:nvCxnSpPr>
          <p:cNvPr id="10" name="Straight Connector 9"/>
          <p:cNvCxnSpPr/>
          <p:nvPr/>
        </p:nvCxnSpPr>
        <p:spPr>
          <a:xfrm>
            <a:off x="0" y="995363"/>
            <a:ext cx="7799832"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5027613"/>
            <a:ext cx="7799832"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783315"/>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 - Corporate with Them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Placeholder 2"/>
          <p:cNvSpPr>
            <a:spLocks noGrp="1"/>
          </p:cNvSpPr>
          <p:nvPr>
            <p:ph type="title" hasCustomPrompt="1"/>
          </p:nvPr>
        </p:nvSpPr>
        <p:spPr>
          <a:xfrm>
            <a:off x="401631" y="4740679"/>
            <a:ext cx="5649919" cy="246221"/>
          </a:xfrm>
          <a:prstGeom prst="rect">
            <a:avLst/>
          </a:prstGeom>
        </p:spPr>
        <p:txBody>
          <a:bodyPr vert="horz" wrap="square" lIns="0" tIns="0" rIns="0" bIns="0" rtlCol="0" anchor="t" anchorCtr="0">
            <a:spAutoFit/>
          </a:bodyPr>
          <a:lstStyle>
            <a:lvl1pPr algn="l">
              <a:lnSpc>
                <a:spcPct val="100000"/>
              </a:lnSpc>
              <a:defRPr sz="1600" b="1" spc="0">
                <a:solidFill>
                  <a:schemeClr val="accent3"/>
                </a:solidFill>
                <a:latin typeface="+mj-lt"/>
                <a:cs typeface="Arial" panose="020B0604020202020204" pitchFamily="34" charset="0"/>
              </a:defRPr>
            </a:lvl1pPr>
          </a:lstStyle>
          <a:p>
            <a:r>
              <a:rPr lang="en-US" dirty="0"/>
              <a:t>Click to add title of the presentation</a:t>
            </a:r>
          </a:p>
        </p:txBody>
      </p:sp>
      <p:sp>
        <p:nvSpPr>
          <p:cNvPr id="9" name="Text Placeholder 58"/>
          <p:cNvSpPr>
            <a:spLocks noGrp="1"/>
          </p:cNvSpPr>
          <p:nvPr>
            <p:ph type="body" sz="quarter" idx="10" hasCustomPrompt="1"/>
          </p:nvPr>
        </p:nvSpPr>
        <p:spPr>
          <a:xfrm>
            <a:off x="401631" y="4994068"/>
            <a:ext cx="5649919" cy="215444"/>
          </a:xfrm>
          <a:prstGeom prst="rect">
            <a:avLst/>
          </a:prstGeom>
        </p:spPr>
        <p:txBody>
          <a:bodyPr vert="horz" wrap="square" lIns="0" tIns="0" rIns="0" bIns="0">
            <a:spAutoFit/>
          </a:bodyPr>
          <a:lstStyle>
            <a:lvl1pPr marL="342900" indent="-342900" algn="l">
              <a:lnSpc>
                <a:spcPct val="100000"/>
              </a:lnSpc>
              <a:spcBef>
                <a:spcPts val="0"/>
              </a:spcBef>
              <a:spcAft>
                <a:spcPts val="0"/>
              </a:spcAft>
              <a:buNone/>
              <a:defRPr lang="en-US" sz="1400" b="0" i="0" baseline="0" smtClean="0">
                <a:solidFill>
                  <a:schemeClr val="accent3"/>
                </a:solidFill>
                <a:latin typeface="+mn-lt"/>
                <a:cs typeface="Arial" panose="020B0604020202020204" pitchFamily="34" charset="0"/>
              </a:defRPr>
            </a:lvl1pPr>
            <a:lvl2pPr>
              <a:defRPr lang="en-US" sz="1800" baseline="0" smtClean="0">
                <a:solidFill>
                  <a:schemeClr val="accent5"/>
                </a:solidFill>
                <a:latin typeface="Franklin Gothic Book" panose="020B0503020102020204" pitchFamily="34" charset="0"/>
              </a:defRPr>
            </a:lvl2pPr>
            <a:lvl3pPr>
              <a:defRPr lang="en-US" sz="1600" baseline="0" smtClean="0">
                <a:solidFill>
                  <a:schemeClr val="accent5"/>
                </a:solidFill>
                <a:latin typeface="Franklin Gothic Book" panose="020B0503020102020204" pitchFamily="34" charset="0"/>
              </a:defRPr>
            </a:lvl3pPr>
            <a:lvl4pPr>
              <a:defRPr lang="en-US" smtClean="0"/>
            </a:lvl4pPr>
            <a:lvl5pPr>
              <a:defRPr lang="en-US"/>
            </a:lvl5pPr>
          </a:lstStyle>
          <a:p>
            <a:pPr marL="0" lvl="0" indent="0" algn="r">
              <a:spcAft>
                <a:spcPts val="900"/>
              </a:spcAft>
              <a:buClr>
                <a:srgbClr val="0066B3"/>
              </a:buClr>
            </a:pPr>
            <a:r>
              <a:rPr lang="en-US" dirty="0"/>
              <a:t>Click to Add Date, Presenter or Subhead</a:t>
            </a:r>
          </a:p>
        </p:txBody>
      </p:sp>
    </p:spTree>
    <p:extLst>
      <p:ext uri="{BB962C8B-B14F-4D97-AF65-F5344CB8AC3E}">
        <p14:creationId xmlns:p14="http://schemas.microsoft.com/office/powerpoint/2010/main" val="3230287807"/>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ver - Corpora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Placeholder 2"/>
          <p:cNvSpPr>
            <a:spLocks noGrp="1"/>
          </p:cNvSpPr>
          <p:nvPr>
            <p:ph type="title" hasCustomPrompt="1"/>
          </p:nvPr>
        </p:nvSpPr>
        <p:spPr>
          <a:xfrm>
            <a:off x="401631" y="2532769"/>
            <a:ext cx="4760919" cy="775597"/>
          </a:xfrm>
          <a:prstGeom prst="rect">
            <a:avLst/>
          </a:prstGeom>
        </p:spPr>
        <p:txBody>
          <a:bodyPr vert="horz" wrap="square" lIns="0" tIns="0" rIns="0" bIns="0" rtlCol="0" anchor="t" anchorCtr="0">
            <a:spAutoFit/>
          </a:bodyPr>
          <a:lstStyle>
            <a:lvl1pPr algn="l">
              <a:lnSpc>
                <a:spcPct val="90000"/>
              </a:lnSpc>
              <a:defRPr sz="2800" b="0" i="1" cap="none" spc="0">
                <a:solidFill>
                  <a:schemeClr val="bg1"/>
                </a:solidFill>
                <a:effectLst>
                  <a:outerShdw blurRad="50800" dist="38100" dir="2700000" algn="tl" rotWithShape="0">
                    <a:prstClr val="black">
                      <a:alpha val="40000"/>
                    </a:prstClr>
                  </a:outerShdw>
                </a:effectLst>
                <a:latin typeface="+mj-lt"/>
                <a:cs typeface="Arial" panose="020B0604020202020204" pitchFamily="34" charset="0"/>
              </a:defRPr>
            </a:lvl1pPr>
          </a:lstStyle>
          <a:p>
            <a:r>
              <a:rPr lang="en-US" dirty="0"/>
              <a:t>Click to Add Title of the Presentation</a:t>
            </a:r>
          </a:p>
        </p:txBody>
      </p:sp>
      <p:sp>
        <p:nvSpPr>
          <p:cNvPr id="9" name="Text Placeholder 58"/>
          <p:cNvSpPr>
            <a:spLocks noGrp="1"/>
          </p:cNvSpPr>
          <p:nvPr>
            <p:ph type="body" sz="quarter" idx="10" hasCustomPrompt="1"/>
          </p:nvPr>
        </p:nvSpPr>
        <p:spPr>
          <a:xfrm>
            <a:off x="401631" y="4708318"/>
            <a:ext cx="4957769" cy="246221"/>
          </a:xfrm>
          <a:prstGeom prst="rect">
            <a:avLst/>
          </a:prstGeom>
        </p:spPr>
        <p:txBody>
          <a:bodyPr vert="horz" wrap="square" lIns="0" tIns="0" rIns="0" bIns="0">
            <a:spAutoFit/>
          </a:bodyPr>
          <a:lstStyle>
            <a:lvl1pPr marL="342900" indent="-342900" algn="l">
              <a:lnSpc>
                <a:spcPct val="100000"/>
              </a:lnSpc>
              <a:spcBef>
                <a:spcPts val="0"/>
              </a:spcBef>
              <a:spcAft>
                <a:spcPts val="0"/>
              </a:spcAft>
              <a:buNone/>
              <a:defRPr lang="en-US" sz="1600" b="1" i="0" cap="all" baseline="0" smtClean="0">
                <a:solidFill>
                  <a:schemeClr val="accent3"/>
                </a:solidFill>
                <a:effectLst/>
                <a:latin typeface="+mj-lt"/>
                <a:cs typeface="Arial" panose="020B0604020202020204" pitchFamily="34" charset="0"/>
              </a:defRPr>
            </a:lvl1pPr>
            <a:lvl2pPr>
              <a:defRPr lang="en-US" sz="1800" baseline="0" smtClean="0">
                <a:solidFill>
                  <a:schemeClr val="accent5"/>
                </a:solidFill>
                <a:latin typeface="Franklin Gothic Book" panose="020B0503020102020204" pitchFamily="34" charset="0"/>
              </a:defRPr>
            </a:lvl2pPr>
            <a:lvl3pPr>
              <a:defRPr lang="en-US" sz="1600" baseline="0" smtClean="0">
                <a:solidFill>
                  <a:schemeClr val="accent5"/>
                </a:solidFill>
                <a:latin typeface="Franklin Gothic Book" panose="020B0503020102020204" pitchFamily="34" charset="0"/>
              </a:defRPr>
            </a:lvl3pPr>
            <a:lvl4pPr>
              <a:defRPr lang="en-US" smtClean="0"/>
            </a:lvl4pPr>
            <a:lvl5pPr>
              <a:defRPr lang="en-US"/>
            </a:lvl5pPr>
          </a:lstStyle>
          <a:p>
            <a:pPr marL="0" lvl="0" indent="0" algn="r">
              <a:spcAft>
                <a:spcPts val="900"/>
              </a:spcAft>
              <a:buClr>
                <a:srgbClr val="0066B3"/>
              </a:buClr>
            </a:pPr>
            <a:r>
              <a:rPr lang="en-US" dirty="0"/>
              <a:t>CLICK TO ADD DATE, PRESENTER OR SUBHEAD</a:t>
            </a:r>
          </a:p>
        </p:txBody>
      </p:sp>
    </p:spTree>
    <p:extLst>
      <p:ext uri="{BB962C8B-B14F-4D97-AF65-F5344CB8AC3E}">
        <p14:creationId xmlns:p14="http://schemas.microsoft.com/office/powerpoint/2010/main" val="2519831103"/>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 Financ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Placeholder 2"/>
          <p:cNvSpPr>
            <a:spLocks noGrp="1"/>
          </p:cNvSpPr>
          <p:nvPr>
            <p:ph type="title" hasCustomPrompt="1"/>
          </p:nvPr>
        </p:nvSpPr>
        <p:spPr>
          <a:xfrm>
            <a:off x="401631" y="2532769"/>
            <a:ext cx="5370519" cy="775597"/>
          </a:xfrm>
          <a:prstGeom prst="rect">
            <a:avLst/>
          </a:prstGeom>
        </p:spPr>
        <p:txBody>
          <a:bodyPr vert="horz" wrap="square" lIns="0" tIns="0" rIns="0" bIns="0" rtlCol="0" anchor="t" anchorCtr="0">
            <a:spAutoFit/>
          </a:bodyPr>
          <a:lstStyle>
            <a:lvl1pPr algn="l">
              <a:lnSpc>
                <a:spcPct val="90000"/>
              </a:lnSpc>
              <a:defRPr sz="2800" b="0" i="1" cap="none" spc="0">
                <a:solidFill>
                  <a:schemeClr val="bg1"/>
                </a:solidFill>
                <a:effectLst>
                  <a:outerShdw blurRad="50800" dist="38100" dir="2700000" algn="tl" rotWithShape="0">
                    <a:prstClr val="black">
                      <a:alpha val="40000"/>
                    </a:prstClr>
                  </a:outerShdw>
                </a:effectLst>
                <a:latin typeface="+mj-lt"/>
                <a:cs typeface="Arial" panose="020B0604020202020204" pitchFamily="34" charset="0"/>
              </a:defRPr>
            </a:lvl1pPr>
          </a:lstStyle>
          <a:p>
            <a:r>
              <a:rPr lang="en-US" dirty="0"/>
              <a:t>Click to Add Title of the Presentation</a:t>
            </a:r>
          </a:p>
        </p:txBody>
      </p:sp>
      <p:sp>
        <p:nvSpPr>
          <p:cNvPr id="9" name="Text Placeholder 58"/>
          <p:cNvSpPr>
            <a:spLocks noGrp="1"/>
          </p:cNvSpPr>
          <p:nvPr>
            <p:ph type="body" sz="quarter" idx="10" hasCustomPrompt="1"/>
          </p:nvPr>
        </p:nvSpPr>
        <p:spPr>
          <a:xfrm>
            <a:off x="401631" y="4708318"/>
            <a:ext cx="5370519" cy="246221"/>
          </a:xfrm>
          <a:prstGeom prst="rect">
            <a:avLst/>
          </a:prstGeom>
        </p:spPr>
        <p:txBody>
          <a:bodyPr vert="horz" wrap="square" lIns="0" tIns="0" rIns="0" bIns="0">
            <a:spAutoFit/>
          </a:bodyPr>
          <a:lstStyle>
            <a:lvl1pPr marL="342900" indent="-342900" algn="l">
              <a:lnSpc>
                <a:spcPct val="100000"/>
              </a:lnSpc>
              <a:spcBef>
                <a:spcPts val="0"/>
              </a:spcBef>
              <a:spcAft>
                <a:spcPts val="0"/>
              </a:spcAft>
              <a:buNone/>
              <a:defRPr lang="en-US" sz="1600" b="1" i="0" cap="all" baseline="0" smtClean="0">
                <a:solidFill>
                  <a:schemeClr val="accent3"/>
                </a:solidFill>
                <a:effectLst/>
                <a:latin typeface="+mj-lt"/>
                <a:cs typeface="Arial" panose="020B0604020202020204" pitchFamily="34" charset="0"/>
              </a:defRPr>
            </a:lvl1pPr>
            <a:lvl2pPr>
              <a:defRPr lang="en-US" sz="1800" baseline="0" smtClean="0">
                <a:solidFill>
                  <a:schemeClr val="accent5"/>
                </a:solidFill>
                <a:latin typeface="Franklin Gothic Book" panose="020B0503020102020204" pitchFamily="34" charset="0"/>
              </a:defRPr>
            </a:lvl2pPr>
            <a:lvl3pPr>
              <a:defRPr lang="en-US" sz="1600" baseline="0" smtClean="0">
                <a:solidFill>
                  <a:schemeClr val="accent5"/>
                </a:solidFill>
                <a:latin typeface="Franklin Gothic Book" panose="020B0503020102020204" pitchFamily="34" charset="0"/>
              </a:defRPr>
            </a:lvl3pPr>
            <a:lvl4pPr>
              <a:defRPr lang="en-US" smtClean="0"/>
            </a:lvl4pPr>
            <a:lvl5pPr>
              <a:defRPr lang="en-US"/>
            </a:lvl5pPr>
          </a:lstStyle>
          <a:p>
            <a:pPr marL="0" lvl="0" indent="0" algn="r">
              <a:spcAft>
                <a:spcPts val="900"/>
              </a:spcAft>
              <a:buClr>
                <a:srgbClr val="0066B3"/>
              </a:buClr>
            </a:pPr>
            <a:r>
              <a:rPr lang="en-US" dirty="0"/>
              <a:t>CLICK TO ADD DATE, PRESENTER OR SUBHEAD</a:t>
            </a:r>
          </a:p>
        </p:txBody>
      </p:sp>
    </p:spTree>
    <p:extLst>
      <p:ext uri="{BB962C8B-B14F-4D97-AF65-F5344CB8AC3E}">
        <p14:creationId xmlns:p14="http://schemas.microsoft.com/office/powerpoint/2010/main" val="1707488293"/>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 OTS">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Placeholder 2"/>
          <p:cNvSpPr>
            <a:spLocks noGrp="1"/>
          </p:cNvSpPr>
          <p:nvPr>
            <p:ph type="title" hasCustomPrompt="1"/>
          </p:nvPr>
        </p:nvSpPr>
        <p:spPr>
          <a:xfrm>
            <a:off x="401631" y="2532769"/>
            <a:ext cx="5421319" cy="775597"/>
          </a:xfrm>
          <a:prstGeom prst="rect">
            <a:avLst/>
          </a:prstGeom>
        </p:spPr>
        <p:txBody>
          <a:bodyPr vert="horz" wrap="square" lIns="0" tIns="0" rIns="0" bIns="0" rtlCol="0" anchor="t" anchorCtr="0">
            <a:spAutoFit/>
          </a:bodyPr>
          <a:lstStyle>
            <a:lvl1pPr algn="l">
              <a:lnSpc>
                <a:spcPct val="90000"/>
              </a:lnSpc>
              <a:defRPr sz="2800" b="0" i="1" cap="none" spc="0">
                <a:solidFill>
                  <a:schemeClr val="bg1"/>
                </a:solidFill>
                <a:effectLst>
                  <a:outerShdw blurRad="50800" dist="38100" dir="2700000" algn="tl" rotWithShape="0">
                    <a:prstClr val="black">
                      <a:alpha val="40000"/>
                    </a:prstClr>
                  </a:outerShdw>
                </a:effectLst>
                <a:latin typeface="+mj-lt"/>
                <a:cs typeface="Arial" panose="020B0604020202020204" pitchFamily="34" charset="0"/>
              </a:defRPr>
            </a:lvl1pPr>
          </a:lstStyle>
          <a:p>
            <a:r>
              <a:rPr lang="en-US" dirty="0"/>
              <a:t>Click to Add Title of the Presentation</a:t>
            </a:r>
          </a:p>
        </p:txBody>
      </p:sp>
      <p:sp>
        <p:nvSpPr>
          <p:cNvPr id="9" name="Text Placeholder 58"/>
          <p:cNvSpPr>
            <a:spLocks noGrp="1"/>
          </p:cNvSpPr>
          <p:nvPr>
            <p:ph type="body" sz="quarter" idx="10" hasCustomPrompt="1"/>
          </p:nvPr>
        </p:nvSpPr>
        <p:spPr>
          <a:xfrm>
            <a:off x="401631" y="4708318"/>
            <a:ext cx="5370519" cy="246221"/>
          </a:xfrm>
          <a:prstGeom prst="rect">
            <a:avLst/>
          </a:prstGeom>
          <a:effectLst/>
        </p:spPr>
        <p:txBody>
          <a:bodyPr vert="horz" wrap="square" lIns="0" tIns="0" rIns="0" bIns="0">
            <a:spAutoFit/>
          </a:bodyPr>
          <a:lstStyle>
            <a:lvl1pPr marL="342900" indent="-342900" algn="l">
              <a:lnSpc>
                <a:spcPct val="100000"/>
              </a:lnSpc>
              <a:spcBef>
                <a:spcPts val="0"/>
              </a:spcBef>
              <a:spcAft>
                <a:spcPts val="0"/>
              </a:spcAft>
              <a:buNone/>
              <a:defRPr lang="en-US" sz="1600" b="1" i="0" cap="all" baseline="0" smtClean="0">
                <a:solidFill>
                  <a:schemeClr val="accent3"/>
                </a:solidFill>
                <a:effectLst/>
                <a:latin typeface="+mj-lt"/>
                <a:cs typeface="Arial" panose="020B0604020202020204" pitchFamily="34" charset="0"/>
              </a:defRPr>
            </a:lvl1pPr>
            <a:lvl2pPr>
              <a:defRPr lang="en-US" sz="1800" baseline="0" smtClean="0">
                <a:solidFill>
                  <a:schemeClr val="accent5"/>
                </a:solidFill>
                <a:latin typeface="Franklin Gothic Book" panose="020B0503020102020204" pitchFamily="34" charset="0"/>
              </a:defRPr>
            </a:lvl2pPr>
            <a:lvl3pPr>
              <a:defRPr lang="en-US" sz="1600" baseline="0" smtClean="0">
                <a:solidFill>
                  <a:schemeClr val="accent5"/>
                </a:solidFill>
                <a:latin typeface="Franklin Gothic Book" panose="020B0503020102020204" pitchFamily="34" charset="0"/>
              </a:defRPr>
            </a:lvl3pPr>
            <a:lvl4pPr>
              <a:defRPr lang="en-US" smtClean="0"/>
            </a:lvl4pPr>
            <a:lvl5pPr>
              <a:defRPr lang="en-US"/>
            </a:lvl5pPr>
          </a:lstStyle>
          <a:p>
            <a:pPr marL="0" lvl="0" indent="0" algn="r">
              <a:spcAft>
                <a:spcPts val="900"/>
              </a:spcAft>
              <a:buClr>
                <a:srgbClr val="0066B3"/>
              </a:buClr>
            </a:pPr>
            <a:r>
              <a:rPr lang="en-US" dirty="0"/>
              <a:t>CLICK TO ADD DATE, PRESENTER OR SUBHEAD</a:t>
            </a:r>
          </a:p>
        </p:txBody>
      </p:sp>
    </p:spTree>
    <p:extLst>
      <p:ext uri="{BB962C8B-B14F-4D97-AF65-F5344CB8AC3E}">
        <p14:creationId xmlns:p14="http://schemas.microsoft.com/office/powerpoint/2010/main" val="2004045048"/>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 Operations">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Placeholder 2"/>
          <p:cNvSpPr>
            <a:spLocks noGrp="1"/>
          </p:cNvSpPr>
          <p:nvPr>
            <p:ph type="title" hasCustomPrompt="1"/>
          </p:nvPr>
        </p:nvSpPr>
        <p:spPr>
          <a:xfrm>
            <a:off x="401631" y="2532769"/>
            <a:ext cx="5720873" cy="775597"/>
          </a:xfrm>
          <a:prstGeom prst="rect">
            <a:avLst/>
          </a:prstGeom>
        </p:spPr>
        <p:txBody>
          <a:bodyPr vert="horz" wrap="square" lIns="0" tIns="0" rIns="0" bIns="0" rtlCol="0" anchor="t" anchorCtr="0">
            <a:spAutoFit/>
          </a:bodyPr>
          <a:lstStyle>
            <a:lvl1pPr algn="l">
              <a:lnSpc>
                <a:spcPct val="90000"/>
              </a:lnSpc>
              <a:defRPr sz="2800" b="0" i="1" cap="none" spc="0">
                <a:solidFill>
                  <a:schemeClr val="bg1"/>
                </a:solidFill>
                <a:effectLst>
                  <a:outerShdw blurRad="50800" dist="38100" dir="2700000" algn="tl" rotWithShape="0">
                    <a:prstClr val="black">
                      <a:alpha val="40000"/>
                    </a:prstClr>
                  </a:outerShdw>
                </a:effectLst>
                <a:latin typeface="+mj-lt"/>
                <a:cs typeface="Arial" panose="020B0604020202020204" pitchFamily="34" charset="0"/>
              </a:defRPr>
            </a:lvl1pPr>
          </a:lstStyle>
          <a:p>
            <a:r>
              <a:rPr lang="en-US" dirty="0"/>
              <a:t>Click to Add Title of the Presentation</a:t>
            </a:r>
          </a:p>
        </p:txBody>
      </p:sp>
      <p:sp>
        <p:nvSpPr>
          <p:cNvPr id="9" name="Text Placeholder 58"/>
          <p:cNvSpPr>
            <a:spLocks noGrp="1"/>
          </p:cNvSpPr>
          <p:nvPr>
            <p:ph type="body" sz="quarter" idx="10" hasCustomPrompt="1"/>
          </p:nvPr>
        </p:nvSpPr>
        <p:spPr>
          <a:xfrm>
            <a:off x="401631" y="4708318"/>
            <a:ext cx="5370519" cy="246221"/>
          </a:xfrm>
          <a:prstGeom prst="rect">
            <a:avLst/>
          </a:prstGeom>
        </p:spPr>
        <p:txBody>
          <a:bodyPr vert="horz" wrap="square" lIns="0" tIns="0" rIns="0" bIns="0">
            <a:spAutoFit/>
          </a:bodyPr>
          <a:lstStyle>
            <a:lvl1pPr marL="342900" indent="-342900" algn="l">
              <a:lnSpc>
                <a:spcPct val="100000"/>
              </a:lnSpc>
              <a:spcBef>
                <a:spcPts val="0"/>
              </a:spcBef>
              <a:spcAft>
                <a:spcPts val="0"/>
              </a:spcAft>
              <a:buNone/>
              <a:defRPr lang="en-US" sz="1600" b="1" i="0" cap="all" baseline="0" smtClean="0">
                <a:solidFill>
                  <a:schemeClr val="accent3"/>
                </a:solidFill>
                <a:effectLst/>
                <a:latin typeface="+mj-lt"/>
                <a:cs typeface="Arial" panose="020B0604020202020204" pitchFamily="34" charset="0"/>
              </a:defRPr>
            </a:lvl1pPr>
            <a:lvl2pPr>
              <a:defRPr lang="en-US" sz="1800" baseline="0" smtClean="0">
                <a:solidFill>
                  <a:schemeClr val="accent5"/>
                </a:solidFill>
                <a:latin typeface="Franklin Gothic Book" panose="020B0503020102020204" pitchFamily="34" charset="0"/>
              </a:defRPr>
            </a:lvl2pPr>
            <a:lvl3pPr>
              <a:defRPr lang="en-US" sz="1600" baseline="0" smtClean="0">
                <a:solidFill>
                  <a:schemeClr val="accent5"/>
                </a:solidFill>
                <a:latin typeface="Franklin Gothic Book" panose="020B0503020102020204" pitchFamily="34" charset="0"/>
              </a:defRPr>
            </a:lvl3pPr>
            <a:lvl4pPr>
              <a:defRPr lang="en-US" smtClean="0"/>
            </a:lvl4pPr>
            <a:lvl5pPr>
              <a:defRPr lang="en-US"/>
            </a:lvl5pPr>
          </a:lstStyle>
          <a:p>
            <a:pPr marL="0" lvl="0" indent="0" algn="r">
              <a:spcAft>
                <a:spcPts val="900"/>
              </a:spcAft>
              <a:buClr>
                <a:srgbClr val="0066B3"/>
              </a:buClr>
            </a:pPr>
            <a:r>
              <a:rPr lang="en-US" dirty="0"/>
              <a:t>CLICK TO ADD DATE, PRESENTER OR SUBHEAD</a:t>
            </a:r>
          </a:p>
        </p:txBody>
      </p:sp>
    </p:spTree>
    <p:extLst>
      <p:ext uri="{BB962C8B-B14F-4D97-AF65-F5344CB8AC3E}">
        <p14:creationId xmlns:p14="http://schemas.microsoft.com/office/powerpoint/2010/main" val="3139398295"/>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erior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3192" y="18288"/>
            <a:ext cx="8405654" cy="969264"/>
          </a:xfrm>
        </p:spPr>
        <p:txBody>
          <a:bodyPr/>
          <a:lstStyle/>
          <a:p>
            <a:r>
              <a:rPr lang="en-US"/>
              <a:t>Click to edit Master title style</a:t>
            </a:r>
            <a:endParaRPr lang="en-US" dirty="0"/>
          </a:p>
        </p:txBody>
      </p:sp>
      <p:sp>
        <p:nvSpPr>
          <p:cNvPr id="3" name="Content Placeholder 2"/>
          <p:cNvSpPr>
            <a:spLocks noGrp="1"/>
          </p:cNvSpPr>
          <p:nvPr>
            <p:ph idx="1"/>
          </p:nvPr>
        </p:nvSpPr>
        <p:spPr>
          <a:xfrm>
            <a:off x="347472" y="1251893"/>
            <a:ext cx="8451374" cy="4874271"/>
          </a:xfrm>
          <a:prstGeom prst="rect">
            <a:avLst/>
          </a:prstGeom>
        </p:spPr>
        <p:txBody>
          <a:bodyPr/>
          <a:lstStyle>
            <a:lvl2pPr>
              <a:buClr>
                <a:schemeClr val="accent2"/>
              </a:buClr>
              <a:defRPr>
                <a:solidFill>
                  <a:schemeClr val="accent3"/>
                </a:solidFill>
              </a:defRPr>
            </a:lvl2pPr>
            <a:lvl3pPr>
              <a:buClrTx/>
              <a:defRPr>
                <a:solidFill>
                  <a:schemeClr val="accent3"/>
                </a:solidFill>
              </a:defRPr>
            </a:lvl3pPr>
            <a:lvl4pPr>
              <a:buClrTx/>
              <a:defRPr>
                <a:solidFill>
                  <a:schemeClr val="accent3"/>
                </a:solidFill>
              </a:defRPr>
            </a:lvl4pPr>
            <a:lvl5pPr marL="1201738" indent="-230188">
              <a:buClrTx/>
              <a:buFontTx/>
              <a:buChar char="–"/>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hasCustomPrompt="1"/>
          </p:nvPr>
        </p:nvSpPr>
        <p:spPr>
          <a:xfrm>
            <a:off x="88900" y="6439479"/>
            <a:ext cx="7183520" cy="92333"/>
          </a:xfrm>
        </p:spPr>
        <p:txBody>
          <a:bodyPr wrap="square" lIns="0" tIns="0" rIns="0" bIns="0" anchor="b">
            <a:spAutoFit/>
          </a:bodyPr>
          <a:lstStyle>
            <a:lvl1pPr marL="0" indent="0">
              <a:spcBef>
                <a:spcPts val="0"/>
              </a:spcBef>
              <a:spcAft>
                <a:spcPts val="0"/>
              </a:spcAft>
              <a:buClrTx/>
              <a:buFontTx/>
              <a:buNone/>
              <a:defRPr sz="600" b="0">
                <a:solidFill>
                  <a:schemeClr val="accent3"/>
                </a:solidFill>
              </a:defRPr>
            </a:lvl1pPr>
            <a:lvl2pPr marL="269938" indent="0">
              <a:buNone/>
              <a:defRPr/>
            </a:lvl2pPr>
            <a:lvl3pPr marL="658368" indent="0">
              <a:buNone/>
              <a:defRPr/>
            </a:lvl3pPr>
            <a:lvl4pPr marL="793750" indent="0">
              <a:buNone/>
              <a:defRPr/>
            </a:lvl4pPr>
            <a:lvl5pPr marL="969264" indent="0">
              <a:buNone/>
              <a:defRPr/>
            </a:lvl5pPr>
          </a:lstStyle>
          <a:p>
            <a:pPr lvl="0"/>
            <a:r>
              <a:rPr lang="en-US" dirty="0"/>
              <a:t>Footnote to go here</a:t>
            </a:r>
          </a:p>
        </p:txBody>
      </p:sp>
      <p:sp>
        <p:nvSpPr>
          <p:cNvPr id="5" name="Footer Placeholder 4"/>
          <p:cNvSpPr>
            <a:spLocks noGrp="1"/>
          </p:cNvSpPr>
          <p:nvPr>
            <p:ph type="ftr" sz="quarter" idx="15"/>
          </p:nvPr>
        </p:nvSpPr>
        <p:spPr/>
        <p:txBody>
          <a:bodyPr/>
          <a:lstStyle/>
          <a:p>
            <a:endParaRPr lang="en-US"/>
          </a:p>
        </p:txBody>
      </p:sp>
      <p:sp>
        <p:nvSpPr>
          <p:cNvPr id="6" name="Slide Number Placeholder 5"/>
          <p:cNvSpPr>
            <a:spLocks noGrp="1"/>
          </p:cNvSpPr>
          <p:nvPr>
            <p:ph type="sldNum" sz="quarter" idx="16"/>
          </p:nvPr>
        </p:nvSpPr>
        <p:spPr/>
        <p:txBody>
          <a:bodyPr/>
          <a:lstStyle/>
          <a:p>
            <a:fld id="{3DFAA401-B9AF-4152-B96F-C41BC1428ADE}" type="slidenum">
              <a:rPr lang="en-US" smtClean="0"/>
              <a:t>‹#›</a:t>
            </a:fld>
            <a:endParaRPr lang="en-US"/>
          </a:p>
        </p:txBody>
      </p:sp>
    </p:spTree>
    <p:extLst>
      <p:ext uri="{BB962C8B-B14F-4D97-AF65-F5344CB8AC3E}">
        <p14:creationId xmlns:p14="http://schemas.microsoft.com/office/powerpoint/2010/main" val="849365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 Exploration/Ge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Placeholder 2"/>
          <p:cNvSpPr>
            <a:spLocks noGrp="1"/>
          </p:cNvSpPr>
          <p:nvPr>
            <p:ph type="title" hasCustomPrompt="1"/>
          </p:nvPr>
        </p:nvSpPr>
        <p:spPr>
          <a:xfrm>
            <a:off x="401631" y="2532769"/>
            <a:ext cx="6246819" cy="387798"/>
          </a:xfrm>
          <a:prstGeom prst="rect">
            <a:avLst/>
          </a:prstGeom>
          <a:effectLst>
            <a:outerShdw blurRad="50800" dist="38100" dir="2700000" algn="tl" rotWithShape="0">
              <a:prstClr val="black">
                <a:alpha val="40000"/>
              </a:prstClr>
            </a:outerShdw>
          </a:effectLst>
        </p:spPr>
        <p:txBody>
          <a:bodyPr vert="horz" wrap="square" lIns="0" tIns="0" rIns="0" bIns="0" rtlCol="0" anchor="t" anchorCtr="0">
            <a:spAutoFit/>
          </a:bodyPr>
          <a:lstStyle>
            <a:lvl1pPr algn="l">
              <a:lnSpc>
                <a:spcPct val="90000"/>
              </a:lnSpc>
              <a:defRPr sz="2800" b="0" i="1" cap="none" spc="0">
                <a:solidFill>
                  <a:schemeClr val="bg1"/>
                </a:solidFill>
                <a:latin typeface="+mj-lt"/>
                <a:cs typeface="Arial" panose="020B0604020202020204" pitchFamily="34" charset="0"/>
              </a:defRPr>
            </a:lvl1pPr>
          </a:lstStyle>
          <a:p>
            <a:r>
              <a:rPr lang="en-US" dirty="0"/>
              <a:t>Click to Add Title of the Presentation</a:t>
            </a:r>
          </a:p>
        </p:txBody>
      </p:sp>
      <p:sp>
        <p:nvSpPr>
          <p:cNvPr id="9" name="Text Placeholder 58"/>
          <p:cNvSpPr>
            <a:spLocks noGrp="1"/>
          </p:cNvSpPr>
          <p:nvPr>
            <p:ph type="body" sz="quarter" idx="10" hasCustomPrompt="1"/>
          </p:nvPr>
        </p:nvSpPr>
        <p:spPr>
          <a:xfrm>
            <a:off x="401631" y="4701968"/>
            <a:ext cx="5370519" cy="246221"/>
          </a:xfrm>
          <a:prstGeom prst="rect">
            <a:avLst/>
          </a:prstGeom>
        </p:spPr>
        <p:txBody>
          <a:bodyPr vert="horz" wrap="square" lIns="0" tIns="0" rIns="0" bIns="0">
            <a:spAutoFit/>
          </a:bodyPr>
          <a:lstStyle>
            <a:lvl1pPr marL="342900" indent="-342900" algn="l">
              <a:lnSpc>
                <a:spcPct val="100000"/>
              </a:lnSpc>
              <a:spcBef>
                <a:spcPts val="0"/>
              </a:spcBef>
              <a:spcAft>
                <a:spcPts val="0"/>
              </a:spcAft>
              <a:buNone/>
              <a:defRPr lang="en-US" sz="1600" b="1" i="0" cap="all" baseline="0" smtClean="0">
                <a:solidFill>
                  <a:schemeClr val="accent3"/>
                </a:solidFill>
                <a:effectLst/>
                <a:latin typeface="+mj-lt"/>
                <a:cs typeface="Arial" panose="020B0604020202020204" pitchFamily="34" charset="0"/>
              </a:defRPr>
            </a:lvl1pPr>
            <a:lvl2pPr>
              <a:defRPr lang="en-US" sz="1800" baseline="0" smtClean="0">
                <a:solidFill>
                  <a:schemeClr val="accent5"/>
                </a:solidFill>
                <a:latin typeface="Franklin Gothic Book" panose="020B0503020102020204" pitchFamily="34" charset="0"/>
              </a:defRPr>
            </a:lvl2pPr>
            <a:lvl3pPr>
              <a:defRPr lang="en-US" sz="1600" baseline="0" smtClean="0">
                <a:solidFill>
                  <a:schemeClr val="accent5"/>
                </a:solidFill>
                <a:latin typeface="Franklin Gothic Book" panose="020B0503020102020204" pitchFamily="34" charset="0"/>
              </a:defRPr>
            </a:lvl3pPr>
            <a:lvl4pPr>
              <a:defRPr lang="en-US" smtClean="0"/>
            </a:lvl4pPr>
            <a:lvl5pPr>
              <a:defRPr lang="en-US"/>
            </a:lvl5pPr>
          </a:lstStyle>
          <a:p>
            <a:pPr marL="0" lvl="0" indent="0" algn="r">
              <a:spcAft>
                <a:spcPts val="900"/>
              </a:spcAft>
              <a:buClr>
                <a:srgbClr val="0066B3"/>
              </a:buClr>
            </a:pPr>
            <a:r>
              <a:rPr lang="en-US" dirty="0"/>
              <a:t>CLICK TO ADD DATE, PRESENTER OR SUBHEAD</a:t>
            </a:r>
          </a:p>
        </p:txBody>
      </p:sp>
    </p:spTree>
    <p:extLst>
      <p:ext uri="{BB962C8B-B14F-4D97-AF65-F5344CB8AC3E}">
        <p14:creationId xmlns:p14="http://schemas.microsoft.com/office/powerpoint/2010/main" val="118296967"/>
      </p:ext>
    </p:extLst>
  </p:cSld>
  <p:clrMapOvr>
    <a:masterClrMapping/>
  </p:clrMapOvr>
  <p:extLst>
    <p:ext uri="{DCECCB84-F9BA-43D5-87BE-67443E8EF086}">
      <p15:sldGuideLst xmlns:p15="http://schemas.microsoft.com/office/powerpoint/2012/main">
        <p15:guide id="1" orient="horz" pos="624">
          <p15:clr>
            <a:srgbClr val="FBAE40"/>
          </p15:clr>
        </p15:guide>
        <p15:guide id="2" pos="2880">
          <p15:clr>
            <a:srgbClr val="FBAE40"/>
          </p15:clr>
        </p15:guide>
        <p15:guide id="3" orient="horz" pos="369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Interior -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3192" y="18288"/>
            <a:ext cx="8405654" cy="969264"/>
          </a:xfrm>
        </p:spPr>
        <p:txBody>
          <a:bodyPr/>
          <a:lstStyle/>
          <a:p>
            <a:r>
              <a:rPr lang="en-US"/>
              <a:t>Click to edit Master title style</a:t>
            </a:r>
            <a:endParaRPr lang="en-US" dirty="0"/>
          </a:p>
        </p:txBody>
      </p:sp>
      <p:sp>
        <p:nvSpPr>
          <p:cNvPr id="3" name="Content Placeholder 2"/>
          <p:cNvSpPr>
            <a:spLocks noGrp="1"/>
          </p:cNvSpPr>
          <p:nvPr>
            <p:ph idx="1"/>
          </p:nvPr>
        </p:nvSpPr>
        <p:spPr>
          <a:xfrm>
            <a:off x="347472" y="1251893"/>
            <a:ext cx="8451374" cy="4874271"/>
          </a:xfrm>
          <a:prstGeom prst="rect">
            <a:avLst/>
          </a:prstGeom>
        </p:spPr>
        <p:txBody>
          <a:bodyPr/>
          <a:lstStyle>
            <a:lvl2pPr>
              <a:buClr>
                <a:schemeClr val="accent2"/>
              </a:buClr>
              <a:defRPr>
                <a:solidFill>
                  <a:schemeClr val="accent3"/>
                </a:solidFill>
              </a:defRPr>
            </a:lvl2pPr>
            <a:lvl3pPr>
              <a:buClrTx/>
              <a:defRPr>
                <a:solidFill>
                  <a:schemeClr val="accent3"/>
                </a:solidFill>
              </a:defRPr>
            </a:lvl3pPr>
            <a:lvl4pPr>
              <a:buClrTx/>
              <a:defRPr>
                <a:solidFill>
                  <a:schemeClr val="accent3"/>
                </a:solidFill>
              </a:defRPr>
            </a:lvl4pPr>
            <a:lvl5pPr marL="1201738" indent="-230188">
              <a:buClrTx/>
              <a:buFontTx/>
              <a:buChar char="–"/>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hasCustomPrompt="1"/>
          </p:nvPr>
        </p:nvSpPr>
        <p:spPr>
          <a:xfrm>
            <a:off x="88900" y="6439479"/>
            <a:ext cx="7183520" cy="92333"/>
          </a:xfrm>
        </p:spPr>
        <p:txBody>
          <a:bodyPr wrap="square" lIns="0" tIns="0" rIns="0" bIns="0" anchor="b">
            <a:spAutoFit/>
          </a:bodyPr>
          <a:lstStyle>
            <a:lvl1pPr marL="0" indent="0">
              <a:spcBef>
                <a:spcPts val="0"/>
              </a:spcBef>
              <a:spcAft>
                <a:spcPts val="0"/>
              </a:spcAft>
              <a:buClrTx/>
              <a:buFontTx/>
              <a:buNone/>
              <a:defRPr sz="600" b="0">
                <a:solidFill>
                  <a:schemeClr val="accent3"/>
                </a:solidFill>
              </a:defRPr>
            </a:lvl1pPr>
            <a:lvl2pPr marL="269938" indent="0">
              <a:buNone/>
              <a:defRPr/>
            </a:lvl2pPr>
            <a:lvl3pPr marL="658368" indent="0">
              <a:buNone/>
              <a:defRPr/>
            </a:lvl3pPr>
            <a:lvl4pPr marL="793750" indent="0">
              <a:buNone/>
              <a:defRPr/>
            </a:lvl4pPr>
            <a:lvl5pPr marL="969264" indent="0">
              <a:buNone/>
              <a:defRPr/>
            </a:lvl5pPr>
          </a:lstStyle>
          <a:p>
            <a:pPr lvl="0"/>
            <a:r>
              <a:rPr lang="en-US" dirty="0"/>
              <a:t>Footnote to go here</a:t>
            </a:r>
          </a:p>
        </p:txBody>
      </p:sp>
      <p:sp>
        <p:nvSpPr>
          <p:cNvPr id="5" name="Footer Placeholder 4"/>
          <p:cNvSpPr>
            <a:spLocks noGrp="1"/>
          </p:cNvSpPr>
          <p:nvPr>
            <p:ph type="ftr" sz="quarter" idx="15"/>
          </p:nvPr>
        </p:nvSpPr>
        <p:spPr/>
        <p:txBody>
          <a:bodyPr/>
          <a:lstStyle/>
          <a:p>
            <a:endParaRPr lang="en-US"/>
          </a:p>
        </p:txBody>
      </p:sp>
      <p:sp>
        <p:nvSpPr>
          <p:cNvPr id="6" name="Slide Number Placeholder 5"/>
          <p:cNvSpPr>
            <a:spLocks noGrp="1"/>
          </p:cNvSpPr>
          <p:nvPr>
            <p:ph type="sldNum" sz="quarter" idx="16"/>
          </p:nvPr>
        </p:nvSpPr>
        <p:spPr/>
        <p:txBody>
          <a:bodyPr/>
          <a:lstStyle/>
          <a:p>
            <a:fld id="{3DFAA401-B9AF-4152-B96F-C41BC1428ADE}" type="slidenum">
              <a:rPr lang="en-US" smtClean="0"/>
              <a:t>‹#›</a:t>
            </a:fld>
            <a:endParaRPr lang="en-US"/>
          </a:p>
        </p:txBody>
      </p:sp>
    </p:spTree>
    <p:extLst>
      <p:ext uri="{BB962C8B-B14F-4D97-AF65-F5344CB8AC3E}">
        <p14:creationId xmlns:p14="http://schemas.microsoft.com/office/powerpoint/2010/main" val="3160193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erior - Title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47473" y="1251893"/>
            <a:ext cx="4062330" cy="4925070"/>
          </a:xfrm>
          <a:prstGeom prst="rect">
            <a:avLst/>
          </a:prstGeom>
        </p:spPr>
        <p:txBody>
          <a:bodyPr/>
          <a:lstStyle>
            <a:lvl2pPr>
              <a:defRPr>
                <a:solidFill>
                  <a:schemeClr val="accent3"/>
                </a:solidFill>
              </a:defRPr>
            </a:lvl2pPr>
            <a:lvl3pPr>
              <a:buClrTx/>
              <a:defRPr>
                <a:solidFill>
                  <a:schemeClr val="accent3"/>
                </a:solidFill>
              </a:defRPr>
            </a:lvl3pPr>
            <a:lvl4pPr>
              <a:buClrTx/>
              <a:defRPr>
                <a:solidFill>
                  <a:schemeClr val="accent3"/>
                </a:solidFill>
              </a:defRPr>
            </a:lvl4pPr>
            <a:lvl5pPr>
              <a:buClrTx/>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162" y="1251893"/>
            <a:ext cx="4051589" cy="4925070"/>
          </a:xfrm>
          <a:prstGeom prst="rect">
            <a:avLst/>
          </a:prstGeom>
        </p:spPr>
        <p:txBody>
          <a:bodyPr/>
          <a:lstStyle>
            <a:lvl2pPr>
              <a:defRPr>
                <a:solidFill>
                  <a:schemeClr val="accent3"/>
                </a:solidFill>
              </a:defRPr>
            </a:lvl2pPr>
            <a:lvl3pPr>
              <a:buClrTx/>
              <a:defRPr>
                <a:solidFill>
                  <a:schemeClr val="accent3"/>
                </a:solidFill>
              </a:defRPr>
            </a:lvl3pPr>
            <a:lvl4pPr>
              <a:buClrTx/>
              <a:defRPr>
                <a:solidFill>
                  <a:schemeClr val="accent3"/>
                </a:solidFill>
              </a:defRPr>
            </a:lvl4pPr>
            <a:lvl5pPr>
              <a:buClrTx/>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13" hasCustomPrompt="1"/>
          </p:nvPr>
        </p:nvSpPr>
        <p:spPr>
          <a:xfrm>
            <a:off x="88900" y="6439479"/>
            <a:ext cx="7183520" cy="92333"/>
          </a:xfrm>
        </p:spPr>
        <p:txBody>
          <a:bodyPr wrap="square" lIns="0" tIns="0" rIns="0" bIns="0" anchor="b">
            <a:spAutoFit/>
          </a:bodyPr>
          <a:lstStyle>
            <a:lvl1pPr marL="0" indent="0">
              <a:spcBef>
                <a:spcPts val="0"/>
              </a:spcBef>
              <a:spcAft>
                <a:spcPts val="0"/>
              </a:spcAft>
              <a:buFontTx/>
              <a:buNone/>
              <a:defRPr sz="600">
                <a:solidFill>
                  <a:schemeClr val="accent3"/>
                </a:solidFill>
              </a:defRPr>
            </a:lvl1pPr>
            <a:lvl2pPr marL="269938" indent="0">
              <a:buNone/>
              <a:defRPr/>
            </a:lvl2pPr>
            <a:lvl3pPr marL="658368" indent="0">
              <a:buNone/>
              <a:defRPr/>
            </a:lvl3pPr>
            <a:lvl4pPr marL="793750" indent="0">
              <a:buNone/>
              <a:defRPr/>
            </a:lvl4pPr>
            <a:lvl5pPr marL="969264" indent="0">
              <a:buNone/>
              <a:defRPr/>
            </a:lvl5pPr>
          </a:lstStyle>
          <a:p>
            <a:pPr lvl="0"/>
            <a:r>
              <a:rPr lang="en-US" dirty="0"/>
              <a:t>Footnote to go here</a:t>
            </a:r>
          </a:p>
        </p:txBody>
      </p:sp>
      <p:sp>
        <p:nvSpPr>
          <p:cNvPr id="10" name="Footer Placeholder 9"/>
          <p:cNvSpPr>
            <a:spLocks noGrp="1"/>
          </p:cNvSpPr>
          <p:nvPr>
            <p:ph type="ftr" sz="quarter" idx="15"/>
          </p:nvPr>
        </p:nvSpPr>
        <p:spPr/>
        <p:txBody>
          <a:bodyPr/>
          <a:lstStyle/>
          <a:p>
            <a:endParaRPr lang="en-US"/>
          </a:p>
        </p:txBody>
      </p:sp>
      <p:sp>
        <p:nvSpPr>
          <p:cNvPr id="11" name="Slide Number Placeholder 10"/>
          <p:cNvSpPr>
            <a:spLocks noGrp="1"/>
          </p:cNvSpPr>
          <p:nvPr>
            <p:ph type="sldNum" sz="quarter" idx="16"/>
          </p:nvPr>
        </p:nvSpPr>
        <p:spPr/>
        <p:txBody>
          <a:bodyPr/>
          <a:lstStyle/>
          <a:p>
            <a:fld id="{3DFAA401-B9AF-4152-B96F-C41BC1428ADE}" type="slidenum">
              <a:rPr lang="en-US" smtClean="0"/>
              <a:t>‹#›</a:t>
            </a:fld>
            <a:endParaRPr lang="en-US"/>
          </a:p>
        </p:txBody>
      </p:sp>
    </p:spTree>
    <p:extLst>
      <p:ext uri="{BB962C8B-B14F-4D97-AF65-F5344CB8AC3E}">
        <p14:creationId xmlns:p14="http://schemas.microsoft.com/office/powerpoint/2010/main" val="3280488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terior - Chart">
    <p:spTree>
      <p:nvGrpSpPr>
        <p:cNvPr id="1" name=""/>
        <p:cNvGrpSpPr/>
        <p:nvPr/>
      </p:nvGrpSpPr>
      <p:grpSpPr>
        <a:xfrm>
          <a:off x="0" y="0"/>
          <a:ext cx="0" cy="0"/>
          <a:chOff x="0" y="0"/>
          <a:chExt cx="0" cy="0"/>
        </a:xfrm>
      </p:grpSpPr>
      <p:sp>
        <p:nvSpPr>
          <p:cNvPr id="4" name="Chart Placeholder 3"/>
          <p:cNvSpPr>
            <a:spLocks noGrp="1"/>
          </p:cNvSpPr>
          <p:nvPr>
            <p:ph type="chart" sz="quarter" idx="11"/>
          </p:nvPr>
        </p:nvSpPr>
        <p:spPr>
          <a:xfrm>
            <a:off x="349250" y="1935163"/>
            <a:ext cx="8445500" cy="3649662"/>
          </a:xfrm>
          <a:prstGeom prst="rect">
            <a:avLst/>
          </a:prstGeom>
        </p:spPr>
        <p:txBody>
          <a:bodyPr anchor="b">
            <a:normAutofit/>
          </a:bodyPr>
          <a:lstStyle>
            <a:lvl1pPr marL="0" indent="0" algn="ctr">
              <a:buNone/>
              <a:defRPr sz="1200">
                <a:solidFill>
                  <a:schemeClr val="accent3"/>
                </a:solidFill>
              </a:defRPr>
            </a:lvl1pPr>
          </a:lstStyle>
          <a:p>
            <a:r>
              <a:rPr lang="en-US"/>
              <a:t>Click icon to add chart</a:t>
            </a:r>
            <a:endParaRPr lang="en-US" dirty="0"/>
          </a:p>
        </p:txBody>
      </p:sp>
      <p:sp>
        <p:nvSpPr>
          <p:cNvPr id="8" name="Text Placeholder 7"/>
          <p:cNvSpPr>
            <a:spLocks noGrp="1"/>
          </p:cNvSpPr>
          <p:nvPr>
            <p:ph type="body" sz="quarter" idx="12" hasCustomPrompt="1"/>
          </p:nvPr>
        </p:nvSpPr>
        <p:spPr>
          <a:xfrm>
            <a:off x="342900" y="1257300"/>
            <a:ext cx="5448300" cy="495300"/>
          </a:xfrm>
          <a:prstGeom prst="rect">
            <a:avLst/>
          </a:prstGeom>
        </p:spPr>
        <p:txBody>
          <a:bodyPr tIns="0" bIns="0" anchor="t"/>
          <a:lstStyle>
            <a:lvl1pPr marL="0" indent="0">
              <a:lnSpc>
                <a:spcPct val="90000"/>
              </a:lnSpc>
              <a:spcBef>
                <a:spcPts val="0"/>
              </a:spcBef>
              <a:spcAft>
                <a:spcPts val="0"/>
              </a:spcAft>
              <a:buNone/>
              <a:defRPr b="0">
                <a:solidFill>
                  <a:schemeClr val="accent3"/>
                </a:solidFill>
              </a:defRPr>
            </a:lvl1pPr>
          </a:lstStyle>
          <a:p>
            <a:pPr lvl="0"/>
            <a:r>
              <a:rPr lang="en-US" dirty="0"/>
              <a:t>Click To Edit Alternate Chart Title</a:t>
            </a:r>
          </a:p>
        </p:txBody>
      </p:sp>
      <p:sp>
        <p:nvSpPr>
          <p:cNvPr id="3" name="Title 2"/>
          <p:cNvSpPr>
            <a:spLocks noGrp="1"/>
          </p:cNvSpPr>
          <p:nvPr>
            <p:ph type="title"/>
          </p:nvPr>
        </p:nvSpPr>
        <p:spPr/>
        <p:txBody>
          <a:bodyPr/>
          <a:lstStyle/>
          <a:p>
            <a:r>
              <a:rPr lang="en-US"/>
              <a:t>Click to edit Master title style</a:t>
            </a:r>
          </a:p>
        </p:txBody>
      </p:sp>
      <p:sp>
        <p:nvSpPr>
          <p:cNvPr id="12" name="Text Placeholder 4"/>
          <p:cNvSpPr>
            <a:spLocks noGrp="1"/>
          </p:cNvSpPr>
          <p:nvPr>
            <p:ph type="body" sz="quarter" idx="16" hasCustomPrompt="1"/>
          </p:nvPr>
        </p:nvSpPr>
        <p:spPr>
          <a:xfrm>
            <a:off x="88900" y="6439479"/>
            <a:ext cx="7183520" cy="92333"/>
          </a:xfrm>
        </p:spPr>
        <p:txBody>
          <a:bodyPr wrap="square" lIns="0" tIns="0" rIns="0" bIns="0" anchor="b">
            <a:spAutoFit/>
          </a:bodyPr>
          <a:lstStyle>
            <a:lvl1pPr marL="0" indent="0">
              <a:spcBef>
                <a:spcPts val="0"/>
              </a:spcBef>
              <a:spcAft>
                <a:spcPts val="0"/>
              </a:spcAft>
              <a:buFontTx/>
              <a:buNone/>
              <a:defRPr sz="600">
                <a:solidFill>
                  <a:schemeClr val="accent3"/>
                </a:solidFill>
              </a:defRPr>
            </a:lvl1pPr>
            <a:lvl2pPr marL="269938" indent="0">
              <a:buNone/>
              <a:defRPr/>
            </a:lvl2pPr>
            <a:lvl3pPr marL="658368" indent="0">
              <a:buNone/>
              <a:defRPr/>
            </a:lvl3pPr>
            <a:lvl4pPr marL="793750" indent="0">
              <a:buNone/>
              <a:defRPr/>
            </a:lvl4pPr>
            <a:lvl5pPr marL="969264" indent="0">
              <a:buNone/>
              <a:defRPr/>
            </a:lvl5pPr>
          </a:lstStyle>
          <a:p>
            <a:pPr lvl="0"/>
            <a:r>
              <a:rPr lang="en-US" dirty="0"/>
              <a:t>Footnote to go here</a:t>
            </a:r>
          </a:p>
        </p:txBody>
      </p:sp>
      <p:sp>
        <p:nvSpPr>
          <p:cNvPr id="5" name="Footer Placeholder 4"/>
          <p:cNvSpPr>
            <a:spLocks noGrp="1"/>
          </p:cNvSpPr>
          <p:nvPr>
            <p:ph type="ftr" sz="quarter" idx="18"/>
          </p:nvPr>
        </p:nvSpPr>
        <p:spPr/>
        <p:txBody>
          <a:bodyPr/>
          <a:lstStyle/>
          <a:p>
            <a:endParaRPr lang="en-US"/>
          </a:p>
        </p:txBody>
      </p:sp>
      <p:sp>
        <p:nvSpPr>
          <p:cNvPr id="6" name="Slide Number Placeholder 5"/>
          <p:cNvSpPr>
            <a:spLocks noGrp="1"/>
          </p:cNvSpPr>
          <p:nvPr>
            <p:ph type="sldNum" sz="quarter" idx="19"/>
          </p:nvPr>
        </p:nvSpPr>
        <p:spPr/>
        <p:txBody>
          <a:bodyPr/>
          <a:lstStyle/>
          <a:p>
            <a:fld id="{3DFAA401-B9AF-4152-B96F-C41BC1428ADE}" type="slidenum">
              <a:rPr lang="en-US" smtClean="0"/>
              <a:t>‹#›</a:t>
            </a:fld>
            <a:endParaRPr lang="en-US"/>
          </a:p>
        </p:txBody>
      </p:sp>
    </p:spTree>
    <p:extLst>
      <p:ext uri="{BB962C8B-B14F-4D97-AF65-F5344CB8AC3E}">
        <p14:creationId xmlns:p14="http://schemas.microsoft.com/office/powerpoint/2010/main" val="172633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erior - Table">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342900" y="1257300"/>
            <a:ext cx="5448300" cy="495300"/>
          </a:xfrm>
          <a:prstGeom prst="rect">
            <a:avLst/>
          </a:prstGeom>
        </p:spPr>
        <p:txBody>
          <a:bodyPr tIns="0" bIns="0" anchor="t"/>
          <a:lstStyle>
            <a:lvl1pPr marL="0" indent="0">
              <a:lnSpc>
                <a:spcPct val="90000"/>
              </a:lnSpc>
              <a:spcBef>
                <a:spcPts val="0"/>
              </a:spcBef>
              <a:spcAft>
                <a:spcPts val="0"/>
              </a:spcAft>
              <a:buNone/>
              <a:defRPr b="0">
                <a:solidFill>
                  <a:schemeClr val="accent3"/>
                </a:solidFill>
              </a:defRPr>
            </a:lvl1pPr>
          </a:lstStyle>
          <a:p>
            <a:pPr lvl="0"/>
            <a:r>
              <a:rPr lang="en-US" dirty="0"/>
              <a:t>Click To Edit Alternate Table Title</a:t>
            </a:r>
          </a:p>
        </p:txBody>
      </p:sp>
      <p:sp>
        <p:nvSpPr>
          <p:cNvPr id="6" name="Table Placeholder 5"/>
          <p:cNvSpPr>
            <a:spLocks noGrp="1"/>
          </p:cNvSpPr>
          <p:nvPr>
            <p:ph type="tbl" sz="quarter" idx="13"/>
          </p:nvPr>
        </p:nvSpPr>
        <p:spPr>
          <a:xfrm>
            <a:off x="349250" y="1938528"/>
            <a:ext cx="8445500" cy="3646297"/>
          </a:xfrm>
          <a:prstGeom prst="rect">
            <a:avLst/>
          </a:prstGeom>
        </p:spPr>
        <p:txBody>
          <a:bodyPr>
            <a:normAutofit/>
          </a:bodyPr>
          <a:lstStyle>
            <a:lvl1pPr marL="0" indent="0" algn="ctr">
              <a:buNone/>
              <a:defRPr sz="1200">
                <a:solidFill>
                  <a:schemeClr val="accent3"/>
                </a:solidFill>
              </a:defRPr>
            </a:lvl1pPr>
          </a:lstStyle>
          <a:p>
            <a:r>
              <a:rPr lang="en-US"/>
              <a:t>Click icon to add table</a:t>
            </a:r>
            <a:endParaRPr lang="en-US" dirty="0"/>
          </a:p>
        </p:txBody>
      </p:sp>
      <p:sp>
        <p:nvSpPr>
          <p:cNvPr id="63" name="Title 62"/>
          <p:cNvSpPr>
            <a:spLocks noGrp="1"/>
          </p:cNvSpPr>
          <p:nvPr>
            <p:ph type="title"/>
          </p:nvPr>
        </p:nvSpPr>
        <p:spPr/>
        <p:txBody>
          <a:bodyPr/>
          <a:lstStyle/>
          <a:p>
            <a:r>
              <a:rPr lang="en-US"/>
              <a:t>Click to edit Master title style</a:t>
            </a:r>
          </a:p>
        </p:txBody>
      </p:sp>
      <p:sp>
        <p:nvSpPr>
          <p:cNvPr id="11" name="Text Placeholder 4"/>
          <p:cNvSpPr>
            <a:spLocks noGrp="1"/>
          </p:cNvSpPr>
          <p:nvPr>
            <p:ph type="body" sz="quarter" idx="17" hasCustomPrompt="1"/>
          </p:nvPr>
        </p:nvSpPr>
        <p:spPr>
          <a:xfrm>
            <a:off x="88900" y="6439479"/>
            <a:ext cx="7183520" cy="92333"/>
          </a:xfrm>
        </p:spPr>
        <p:txBody>
          <a:bodyPr wrap="square" lIns="0" tIns="0" rIns="0" bIns="0" anchor="b">
            <a:spAutoFit/>
          </a:bodyPr>
          <a:lstStyle>
            <a:lvl1pPr marL="0" indent="0">
              <a:spcBef>
                <a:spcPts val="0"/>
              </a:spcBef>
              <a:spcAft>
                <a:spcPts val="0"/>
              </a:spcAft>
              <a:buFontTx/>
              <a:buNone/>
              <a:defRPr sz="600">
                <a:solidFill>
                  <a:schemeClr val="accent3"/>
                </a:solidFill>
              </a:defRPr>
            </a:lvl1pPr>
            <a:lvl2pPr marL="269938" indent="0">
              <a:buNone/>
              <a:defRPr/>
            </a:lvl2pPr>
            <a:lvl3pPr marL="658368" indent="0">
              <a:buNone/>
              <a:defRPr/>
            </a:lvl3pPr>
            <a:lvl4pPr marL="793750" indent="0">
              <a:buNone/>
              <a:defRPr/>
            </a:lvl4pPr>
            <a:lvl5pPr marL="969264" indent="0">
              <a:buNone/>
              <a:defRPr/>
            </a:lvl5pPr>
          </a:lstStyle>
          <a:p>
            <a:pPr lvl="0"/>
            <a:r>
              <a:rPr lang="en-US" dirty="0"/>
              <a:t>Footnote to go here</a:t>
            </a:r>
          </a:p>
        </p:txBody>
      </p:sp>
      <p:sp>
        <p:nvSpPr>
          <p:cNvPr id="3" name="Footer Placeholder 2"/>
          <p:cNvSpPr>
            <a:spLocks noGrp="1"/>
          </p:cNvSpPr>
          <p:nvPr>
            <p:ph type="ftr" sz="quarter" idx="19"/>
          </p:nvPr>
        </p:nvSpPr>
        <p:spPr/>
        <p:txBody>
          <a:bodyPr/>
          <a:lstStyle/>
          <a:p>
            <a:endParaRPr lang="en-US"/>
          </a:p>
        </p:txBody>
      </p:sp>
      <p:sp>
        <p:nvSpPr>
          <p:cNvPr id="4" name="Slide Number Placeholder 3"/>
          <p:cNvSpPr>
            <a:spLocks noGrp="1"/>
          </p:cNvSpPr>
          <p:nvPr>
            <p:ph type="sldNum" sz="quarter" idx="20"/>
          </p:nvPr>
        </p:nvSpPr>
        <p:spPr/>
        <p:txBody>
          <a:bodyPr/>
          <a:lstStyle/>
          <a:p>
            <a:fld id="{3DFAA401-B9AF-4152-B96F-C41BC1428ADE}" type="slidenum">
              <a:rPr lang="en-US" smtClean="0"/>
              <a:t>‹#›</a:t>
            </a:fld>
            <a:endParaRPr lang="en-US"/>
          </a:p>
        </p:txBody>
      </p:sp>
    </p:spTree>
    <p:extLst>
      <p:ext uri="{BB962C8B-B14F-4D97-AF65-F5344CB8AC3E}">
        <p14:creationId xmlns:p14="http://schemas.microsoft.com/office/powerpoint/2010/main" val="2918909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erior - SmartArt">
    <p:spTree>
      <p:nvGrpSpPr>
        <p:cNvPr id="1" name=""/>
        <p:cNvGrpSpPr/>
        <p:nvPr/>
      </p:nvGrpSpPr>
      <p:grpSpPr>
        <a:xfrm>
          <a:off x="0" y="0"/>
          <a:ext cx="0" cy="0"/>
          <a:chOff x="0" y="0"/>
          <a:chExt cx="0" cy="0"/>
        </a:xfrm>
      </p:grpSpPr>
      <p:sp>
        <p:nvSpPr>
          <p:cNvPr id="4" name="SmartArt Placeholder 3"/>
          <p:cNvSpPr>
            <a:spLocks noGrp="1"/>
          </p:cNvSpPr>
          <p:nvPr>
            <p:ph type="dgm" sz="quarter" idx="13"/>
          </p:nvPr>
        </p:nvSpPr>
        <p:spPr>
          <a:xfrm>
            <a:off x="349250" y="1257300"/>
            <a:ext cx="8445502" cy="4324350"/>
          </a:xfrm>
          <a:prstGeom prst="rect">
            <a:avLst/>
          </a:prstGeom>
        </p:spPr>
        <p:txBody>
          <a:bodyPr anchor="ctr">
            <a:normAutofit/>
          </a:bodyPr>
          <a:lstStyle>
            <a:lvl1pPr marL="0" indent="0" algn="ctr">
              <a:buNone/>
              <a:defRPr sz="1200">
                <a:solidFill>
                  <a:schemeClr val="accent3"/>
                </a:solidFill>
              </a:defRPr>
            </a:lvl1pPr>
          </a:lstStyle>
          <a:p>
            <a:r>
              <a:rPr lang="en-US"/>
              <a:t>Click icon to add SmartArt graphic</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7" name="Text Placeholder 4"/>
          <p:cNvSpPr>
            <a:spLocks noGrp="1"/>
          </p:cNvSpPr>
          <p:nvPr>
            <p:ph type="body" sz="quarter" idx="17" hasCustomPrompt="1"/>
          </p:nvPr>
        </p:nvSpPr>
        <p:spPr>
          <a:xfrm>
            <a:off x="88900" y="6439479"/>
            <a:ext cx="7183520" cy="92333"/>
          </a:xfrm>
        </p:spPr>
        <p:txBody>
          <a:bodyPr wrap="square" lIns="0" tIns="0" rIns="0" bIns="0" anchor="b">
            <a:spAutoFit/>
          </a:bodyPr>
          <a:lstStyle>
            <a:lvl1pPr marL="0" indent="0">
              <a:spcBef>
                <a:spcPts val="0"/>
              </a:spcBef>
              <a:spcAft>
                <a:spcPts val="0"/>
              </a:spcAft>
              <a:buFontTx/>
              <a:buNone/>
              <a:defRPr sz="600">
                <a:solidFill>
                  <a:schemeClr val="accent3"/>
                </a:solidFill>
              </a:defRPr>
            </a:lvl1pPr>
            <a:lvl2pPr marL="269938" indent="0">
              <a:buNone/>
              <a:defRPr/>
            </a:lvl2pPr>
            <a:lvl3pPr marL="658368" indent="0">
              <a:buNone/>
              <a:defRPr/>
            </a:lvl3pPr>
            <a:lvl4pPr marL="793750" indent="0">
              <a:buNone/>
              <a:defRPr/>
            </a:lvl4pPr>
            <a:lvl5pPr marL="969264" indent="0">
              <a:buNone/>
              <a:defRPr/>
            </a:lvl5pPr>
          </a:lstStyle>
          <a:p>
            <a:pPr lvl="0"/>
            <a:r>
              <a:rPr lang="en-US" dirty="0"/>
              <a:t>Footnote to go here</a:t>
            </a:r>
          </a:p>
        </p:txBody>
      </p:sp>
      <p:sp>
        <p:nvSpPr>
          <p:cNvPr id="5" name="Footer Placeholder 4"/>
          <p:cNvSpPr>
            <a:spLocks noGrp="1"/>
          </p:cNvSpPr>
          <p:nvPr>
            <p:ph type="ftr" sz="quarter" idx="19"/>
          </p:nvPr>
        </p:nvSpPr>
        <p:spPr/>
        <p:txBody>
          <a:bodyPr/>
          <a:lstStyle/>
          <a:p>
            <a:endParaRPr lang="en-US"/>
          </a:p>
        </p:txBody>
      </p:sp>
      <p:sp>
        <p:nvSpPr>
          <p:cNvPr id="6" name="Slide Number Placeholder 5"/>
          <p:cNvSpPr>
            <a:spLocks noGrp="1"/>
          </p:cNvSpPr>
          <p:nvPr>
            <p:ph type="sldNum" sz="quarter" idx="20"/>
          </p:nvPr>
        </p:nvSpPr>
        <p:spPr/>
        <p:txBody>
          <a:bodyPr/>
          <a:lstStyle/>
          <a:p>
            <a:fld id="{3DFAA401-B9AF-4152-B96F-C41BC1428ADE}" type="slidenum">
              <a:rPr lang="en-US" smtClean="0"/>
              <a:t>‹#›</a:t>
            </a:fld>
            <a:endParaRPr lang="en-US"/>
          </a:p>
        </p:txBody>
      </p:sp>
    </p:spTree>
    <p:extLst>
      <p:ext uri="{BB962C8B-B14F-4D97-AF65-F5344CB8AC3E}">
        <p14:creationId xmlns:p14="http://schemas.microsoft.com/office/powerpoint/2010/main" val="245063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p:nvPr>
        </p:nvSpPr>
        <p:spPr/>
        <p:txBody>
          <a:bodyPr rtlCol="0"/>
          <a:lstStyle/>
          <a:p>
            <a:r>
              <a:rPr lang="en-US"/>
              <a:t>Click to edit Master title style</a:t>
            </a:r>
          </a:p>
        </p:txBody>
      </p:sp>
      <p:sp>
        <p:nvSpPr>
          <p:cNvPr id="4" name="Date Placeholder 23">
            <a:extLst>
              <a:ext uri="{FF2B5EF4-FFF2-40B4-BE49-F238E27FC236}">
                <a16:creationId xmlns:a16="http://schemas.microsoft.com/office/drawing/2014/main" id="{C5FF47C1-2547-4604-95EC-698475FF31CD}"/>
              </a:ext>
            </a:extLst>
          </p:cNvPr>
          <p:cNvSpPr>
            <a:spLocks noGrp="1"/>
          </p:cNvSpPr>
          <p:nvPr>
            <p:ph type="dt" sz="half" idx="10"/>
          </p:nvPr>
        </p:nvSpPr>
        <p:spPr/>
        <p:txBody>
          <a:bodyPr/>
          <a:lstStyle>
            <a:lvl1pPr>
              <a:defRPr/>
            </a:lvl1pPr>
          </a:lstStyle>
          <a:p>
            <a:pPr>
              <a:defRPr/>
            </a:pPr>
            <a:fld id="{EE17E852-4741-4FD1-8784-60B635DB8369}" type="datetimeFigureOut">
              <a:rPr lang="en-US"/>
              <a:pPr>
                <a:defRPr/>
              </a:pPr>
              <a:t>12/17/2020</a:t>
            </a:fld>
            <a:endParaRPr lang="en-US"/>
          </a:p>
        </p:txBody>
      </p:sp>
      <p:sp>
        <p:nvSpPr>
          <p:cNvPr id="5" name="Footer Placeholder 9">
            <a:extLst>
              <a:ext uri="{FF2B5EF4-FFF2-40B4-BE49-F238E27FC236}">
                <a16:creationId xmlns:a16="http://schemas.microsoft.com/office/drawing/2014/main" id="{97D94E84-4822-47A5-9D38-7CD10B5D82A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1">
            <a:extLst>
              <a:ext uri="{FF2B5EF4-FFF2-40B4-BE49-F238E27FC236}">
                <a16:creationId xmlns:a16="http://schemas.microsoft.com/office/drawing/2014/main" id="{549487C4-0F46-454B-A223-6CBBEDD2004D}"/>
              </a:ext>
            </a:extLst>
          </p:cNvPr>
          <p:cNvSpPr>
            <a:spLocks noGrp="1"/>
          </p:cNvSpPr>
          <p:nvPr>
            <p:ph type="sldNum" sz="quarter" idx="12"/>
          </p:nvPr>
        </p:nvSpPr>
        <p:spPr/>
        <p:txBody>
          <a:bodyPr/>
          <a:lstStyle>
            <a:lvl1pPr>
              <a:defRPr/>
            </a:lvl1pPr>
          </a:lstStyle>
          <a:p>
            <a:pPr>
              <a:defRPr/>
            </a:pPr>
            <a:fld id="{11DD9FD1-66C9-4E38-92BB-B1A06C5B175E}" type="slidenum">
              <a:rPr lang="en-US" altLang="en-US"/>
              <a:pPr>
                <a:defRPr/>
              </a:pPr>
              <a:t>‹#›</a:t>
            </a:fld>
            <a:endParaRPr lang="en-US" altLang="en-US"/>
          </a:p>
        </p:txBody>
      </p:sp>
    </p:spTree>
    <p:extLst>
      <p:ext uri="{BB962C8B-B14F-4D97-AF65-F5344CB8AC3E}">
        <p14:creationId xmlns:p14="http://schemas.microsoft.com/office/powerpoint/2010/main" val="495554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6" name="Slide Number Placeholder 5"/>
          <p:cNvSpPr>
            <a:spLocks noGrp="1"/>
          </p:cNvSpPr>
          <p:nvPr>
            <p:ph type="sldNum" sz="quarter" idx="4"/>
          </p:nvPr>
        </p:nvSpPr>
        <p:spPr>
          <a:xfrm>
            <a:off x="457200" y="6444477"/>
            <a:ext cx="2133600" cy="276999"/>
          </a:xfrm>
          <a:prstGeom prst="rect">
            <a:avLst/>
          </a:prstGeom>
        </p:spPr>
        <p:txBody>
          <a:bodyPr/>
          <a:lstStyle>
            <a:lvl1pPr>
              <a:defRPr lang="en-US" sz="1200" kern="1200" smtClean="0">
                <a:solidFill>
                  <a:schemeClr val="tx1">
                    <a:tint val="75000"/>
                  </a:schemeClr>
                </a:solidFill>
                <a:latin typeface="+mn-lt"/>
                <a:ea typeface="+mn-ea"/>
                <a:cs typeface="+mn-cs"/>
              </a:defRPr>
            </a:lvl1pPr>
          </a:lstStyle>
          <a:p>
            <a:fld id="{AA669E39-EEE2-41C1-BFF6-4FFBA008A244}" type="slidenum">
              <a:rPr lang="en-US" smtClean="0"/>
              <a:pPr/>
              <a:t>‹#›</a:t>
            </a:fld>
            <a:endParaRPr lang="en-US" dirty="0"/>
          </a:p>
        </p:txBody>
      </p:sp>
    </p:spTree>
    <p:extLst>
      <p:ext uri="{BB962C8B-B14F-4D97-AF65-F5344CB8AC3E}">
        <p14:creationId xmlns:p14="http://schemas.microsoft.com/office/powerpoint/2010/main" val="238257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terior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83882" y="1105927"/>
            <a:ext cx="8509000" cy="399317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88899" y="5357793"/>
            <a:ext cx="7863840" cy="92333"/>
          </a:xfrm>
        </p:spPr>
        <p:txBody>
          <a:bodyPr wrap="square" lIns="0" tIns="0" rIns="0" bIns="0" anchor="b">
            <a:spAutoFit/>
          </a:bodyPr>
          <a:lstStyle>
            <a:lvl1pPr marL="0" indent="0">
              <a:spcBef>
                <a:spcPts val="0"/>
              </a:spcBef>
              <a:spcAft>
                <a:spcPts val="0"/>
              </a:spcAft>
              <a:buClrTx/>
              <a:buFontTx/>
              <a:buNone/>
              <a:defRPr sz="600">
                <a:solidFill>
                  <a:schemeClr val="accent3"/>
                </a:solidFill>
              </a:defRPr>
            </a:lvl1pPr>
            <a:lvl2pPr marL="269938" indent="0">
              <a:buNone/>
              <a:defRPr/>
            </a:lvl2pPr>
            <a:lvl3pPr marL="658368" indent="0">
              <a:buNone/>
              <a:defRPr/>
            </a:lvl3pPr>
            <a:lvl4pPr marL="793750" indent="0">
              <a:buNone/>
              <a:defRPr/>
            </a:lvl4pPr>
            <a:lvl5pPr marL="969264" indent="0">
              <a:buNone/>
              <a:defRPr/>
            </a:lvl5pPr>
          </a:lstStyle>
          <a:p>
            <a:pPr lvl="0"/>
            <a:r>
              <a:rPr lang="en-US" dirty="0"/>
              <a:t>Footnote to go here</a:t>
            </a:r>
          </a:p>
        </p:txBody>
      </p:sp>
      <p:sp>
        <p:nvSpPr>
          <p:cNvPr id="9" name="Footer Placeholder 8"/>
          <p:cNvSpPr>
            <a:spLocks noGrp="1"/>
          </p:cNvSpPr>
          <p:nvPr>
            <p:ph type="ftr" sz="quarter" idx="12"/>
          </p:nvPr>
        </p:nvSpPr>
        <p:spPr>
          <a:xfrm>
            <a:off x="1662717" y="5510511"/>
            <a:ext cx="5768693" cy="246221"/>
          </a:xfrm>
          <a:prstGeom prst="rect">
            <a:avLst/>
          </a:prstGeom>
        </p:spPr>
        <p:txBody>
          <a:bodyPr/>
          <a:lstStyle/>
          <a:p>
            <a:endParaRPr lang="en-US" dirty="0"/>
          </a:p>
        </p:txBody>
      </p:sp>
      <p:sp>
        <p:nvSpPr>
          <p:cNvPr id="10" name="Slide Number Placeholder 9"/>
          <p:cNvSpPr>
            <a:spLocks noGrp="1"/>
          </p:cNvSpPr>
          <p:nvPr>
            <p:ph type="sldNum" sz="quarter" idx="13"/>
          </p:nvPr>
        </p:nvSpPr>
        <p:spPr/>
        <p:txBody>
          <a:bodyPr/>
          <a:lstStyle/>
          <a:p>
            <a:fld id="{85B92FF8-C05B-4D21-A7AE-F7E90279919F}" type="slidenum">
              <a:rPr lang="en-US" smtClean="0"/>
              <a:pPr/>
              <a:t>‹#›</a:t>
            </a:fld>
            <a:endParaRPr lang="en-US" dirty="0"/>
          </a:p>
        </p:txBody>
      </p:sp>
    </p:spTree>
    <p:extLst>
      <p:ext uri="{BB962C8B-B14F-4D97-AF65-F5344CB8AC3E}">
        <p14:creationId xmlns:p14="http://schemas.microsoft.com/office/powerpoint/2010/main" val="3715816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1" cstate="print">
            <a:extLst>
              <a:ext uri="{28A0092B-C50C-407E-A947-70E740481C1C}">
                <a14:useLocalDpi xmlns:a14="http://schemas.microsoft.com/office/drawing/2010/main" val="0"/>
              </a:ext>
            </a:extLst>
          </a:blip>
          <a:srcRect t="94749"/>
          <a:stretch/>
        </p:blipFill>
        <p:spPr>
          <a:xfrm>
            <a:off x="0" y="6497858"/>
            <a:ext cx="9144000" cy="360141"/>
          </a:xfrm>
          <a:prstGeom prst="rect">
            <a:avLst/>
          </a:prstGeom>
        </p:spPr>
      </p:pic>
      <p:sp>
        <p:nvSpPr>
          <p:cNvPr id="2" name="Title Placeholder 1"/>
          <p:cNvSpPr>
            <a:spLocks noGrp="1"/>
          </p:cNvSpPr>
          <p:nvPr>
            <p:ph type="title"/>
          </p:nvPr>
        </p:nvSpPr>
        <p:spPr>
          <a:xfrm>
            <a:off x="393954" y="18288"/>
            <a:ext cx="8396034" cy="969264"/>
          </a:xfrm>
          <a:prstGeom prst="rect">
            <a:avLst/>
          </a:prstGeom>
        </p:spPr>
        <p:txBody>
          <a:bodyPr vert="horz" lIns="0" tIns="45720" rIns="0" bIns="45720" rtlCol="0" anchor="ctr">
            <a:noAutofit/>
          </a:bodyPr>
          <a:lstStyle/>
          <a:p>
            <a:r>
              <a:rPr lang="en-US"/>
              <a:t>Click to edit Master title style</a:t>
            </a:r>
            <a:endParaRPr lang="en-US" dirty="0"/>
          </a:p>
        </p:txBody>
      </p:sp>
      <p:cxnSp>
        <p:nvCxnSpPr>
          <p:cNvPr id="65" name="Straight Connector 64"/>
          <p:cNvCxnSpPr/>
          <p:nvPr/>
        </p:nvCxnSpPr>
        <p:spPr>
          <a:xfrm>
            <a:off x="0" y="995363"/>
            <a:ext cx="7837768"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idx="1"/>
          </p:nvPr>
        </p:nvSpPr>
        <p:spPr>
          <a:xfrm>
            <a:off x="347472" y="1251892"/>
            <a:ext cx="8442516" cy="50346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p:cNvSpPr>
            <a:spLocks noGrp="1"/>
          </p:cNvSpPr>
          <p:nvPr>
            <p:ph type="ftr" sz="quarter" idx="3"/>
          </p:nvPr>
        </p:nvSpPr>
        <p:spPr>
          <a:xfrm>
            <a:off x="2092325" y="6573940"/>
            <a:ext cx="5057780" cy="246221"/>
          </a:xfrm>
          <a:prstGeom prst="rect">
            <a:avLst/>
          </a:prstGeom>
        </p:spPr>
        <p:txBody>
          <a:bodyPr vert="horz" wrap="square" lIns="0" tIns="45720" rIns="91440" bIns="45720" rtlCol="0" anchor="b">
            <a:spAutoFit/>
          </a:bodyPr>
          <a:lstStyle>
            <a:lvl1pPr algn="r">
              <a:defRPr sz="1000">
                <a:solidFill>
                  <a:schemeClr val="bg1"/>
                </a:solidFill>
                <a:latin typeface="+mn-lt"/>
              </a:defRPr>
            </a:lvl1pPr>
          </a:lstStyle>
          <a:p>
            <a:endParaRPr lang="en-US"/>
          </a:p>
        </p:txBody>
      </p:sp>
      <p:sp>
        <p:nvSpPr>
          <p:cNvPr id="10" name="Slide Number Placeholder 62"/>
          <p:cNvSpPr>
            <a:spLocks noGrp="1"/>
          </p:cNvSpPr>
          <p:nvPr>
            <p:ph type="sldNum" sz="quarter" idx="4"/>
          </p:nvPr>
        </p:nvSpPr>
        <p:spPr>
          <a:xfrm>
            <a:off x="7290969" y="6573940"/>
            <a:ext cx="346343" cy="246221"/>
          </a:xfrm>
          <a:prstGeom prst="rect">
            <a:avLst/>
          </a:prstGeom>
        </p:spPr>
        <p:txBody>
          <a:bodyPr vert="horz" wrap="square" lIns="0" tIns="45720" rIns="91440" bIns="45720" rtlCol="0" anchor="b">
            <a:spAutoFit/>
          </a:bodyPr>
          <a:lstStyle>
            <a:lvl1pPr algn="l">
              <a:defRPr lang="en-US" sz="1000" smtClean="0">
                <a:solidFill>
                  <a:schemeClr val="bg1"/>
                </a:solidFill>
                <a:latin typeface="+mn-lt"/>
              </a:defRPr>
            </a:lvl1pPr>
          </a:lstStyle>
          <a:p>
            <a:fld id="{3DFAA401-B9AF-4152-B96F-C41BC1428ADE}" type="slidenum">
              <a:rPr lang="en-US" smtClean="0"/>
              <a:t>‹#›</a:t>
            </a:fld>
            <a:endParaRPr lang="en-US"/>
          </a:p>
        </p:txBody>
      </p:sp>
      <p:cxnSp>
        <p:nvCxnSpPr>
          <p:cNvPr id="13" name="Straight Connector 12"/>
          <p:cNvCxnSpPr/>
          <p:nvPr/>
        </p:nvCxnSpPr>
        <p:spPr>
          <a:xfrm>
            <a:off x="7168706" y="6647372"/>
            <a:ext cx="0" cy="1119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SIPCMContentMarking" descr="{&quot;HashCode&quot;:-157631657,&quot;Placement&quot;:&quot;Header&quot;}"/>
          <p:cNvSpPr txBox="1"/>
          <p:nvPr userDrawn="1"/>
        </p:nvSpPr>
        <p:spPr>
          <a:xfrm>
            <a:off x="3889924" y="0"/>
            <a:ext cx="1364152" cy="228163"/>
          </a:xfrm>
          <a:prstGeom prst="rect">
            <a:avLst/>
          </a:prstGeom>
          <a:noFill/>
        </p:spPr>
        <p:txBody>
          <a:bodyPr vert="horz" wrap="square" lIns="0" tIns="0" rIns="0" bIns="0" rtlCol="0" anchor="ctr" anchorCtr="1">
            <a:spAutoFit/>
          </a:bodyPr>
          <a:lstStyle/>
          <a:p>
            <a:pPr algn="ctr">
              <a:spcBef>
                <a:spcPts val="0"/>
              </a:spcBef>
              <a:spcAft>
                <a:spcPts val="0"/>
              </a:spcAft>
            </a:pPr>
            <a:r>
              <a:rPr lang="en-US" sz="800">
                <a:solidFill>
                  <a:srgbClr val="00AEE0"/>
                </a:solidFill>
                <a:latin typeface="Calibri" panose="020F0502020204030204" pitchFamily="34" charset="0"/>
              </a:rPr>
              <a:t>Classification: DCL-Internal</a:t>
            </a:r>
            <a:endParaRPr lang="en-US" sz="800" dirty="0" err="1">
              <a:solidFill>
                <a:srgbClr val="00AEE0"/>
              </a:solidFill>
              <a:latin typeface="Calibri" panose="020F0502020204030204" pitchFamily="34" charset="0"/>
            </a:endParaRPr>
          </a:p>
        </p:txBody>
      </p:sp>
    </p:spTree>
    <p:extLst>
      <p:ext uri="{BB962C8B-B14F-4D97-AF65-F5344CB8AC3E}">
        <p14:creationId xmlns:p14="http://schemas.microsoft.com/office/powerpoint/2010/main" val="20779799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4" r:id="rId7"/>
    <p:sldLayoutId id="2147483695" r:id="rId8"/>
    <p:sldLayoutId id="2147483698" r:id="rId9"/>
  </p:sldLayoutIdLst>
  <p:txStyles>
    <p:titleStyle>
      <a:lvl1pPr algn="l" defTabSz="914400" rtl="0" eaLnBrk="1" latinLnBrk="0" hangingPunct="1">
        <a:lnSpc>
          <a:spcPct val="90000"/>
        </a:lnSpc>
        <a:spcBef>
          <a:spcPct val="0"/>
        </a:spcBef>
        <a:buNone/>
        <a:defRPr sz="2400" b="1" kern="1200" cap="all" spc="0" baseline="0">
          <a:solidFill>
            <a:schemeClr val="accent1"/>
          </a:solidFill>
          <a:latin typeface="+mj-lt"/>
          <a:ea typeface="+mj-ea"/>
          <a:cs typeface="+mj-cs"/>
        </a:defRPr>
      </a:lvl1pPr>
    </p:titleStyle>
    <p:bodyStyle>
      <a:lvl1pPr marL="233363" indent="-233363" algn="l" defTabSz="914400" rtl="0" eaLnBrk="1" latinLnBrk="0" hangingPunct="1">
        <a:lnSpc>
          <a:spcPct val="100000"/>
        </a:lnSpc>
        <a:spcBef>
          <a:spcPts val="300"/>
        </a:spcBef>
        <a:spcAft>
          <a:spcPts val="600"/>
        </a:spcAft>
        <a:buClrTx/>
        <a:buFont typeface="Arial" panose="020B0604020202020204" pitchFamily="34" charset="0"/>
        <a:buChar char="•"/>
        <a:defRPr lang="en-US" sz="1800" kern="1200" dirty="0" smtClean="0">
          <a:solidFill>
            <a:schemeClr val="accent1"/>
          </a:solidFill>
          <a:latin typeface="+mn-lt"/>
          <a:ea typeface="+mn-ea"/>
          <a:cs typeface="+mn-cs"/>
        </a:defRPr>
      </a:lvl1pPr>
      <a:lvl2pPr marL="511175" indent="-223838" algn="l" defTabSz="914400" rtl="0" eaLnBrk="1" latinLnBrk="0" hangingPunct="1">
        <a:lnSpc>
          <a:spcPct val="100000"/>
        </a:lnSpc>
        <a:spcBef>
          <a:spcPts val="300"/>
        </a:spcBef>
        <a:spcAft>
          <a:spcPts val="600"/>
        </a:spcAft>
        <a:buClr>
          <a:schemeClr val="accent2"/>
        </a:buClr>
        <a:buFont typeface="Arial" panose="020B0604020202020204" pitchFamily="34" charset="0"/>
        <a:buChar char="˃"/>
        <a:defRPr lang="en-US" sz="1600" kern="1200" baseline="0" dirty="0" smtClean="0">
          <a:solidFill>
            <a:schemeClr val="accent3"/>
          </a:solidFill>
          <a:latin typeface="+mn-lt"/>
          <a:ea typeface="+mn-ea"/>
          <a:cs typeface="+mn-cs"/>
        </a:defRPr>
      </a:lvl2pPr>
      <a:lvl3pPr marL="798513" indent="-166688" algn="l" defTabSz="914400" rtl="0" eaLnBrk="1" latinLnBrk="0" hangingPunct="1">
        <a:lnSpc>
          <a:spcPct val="100000"/>
        </a:lnSpc>
        <a:spcBef>
          <a:spcPts val="300"/>
        </a:spcBef>
        <a:spcAft>
          <a:spcPts val="600"/>
        </a:spcAft>
        <a:buClrTx/>
        <a:buFont typeface="Arial" panose="020B0604020202020204" pitchFamily="34" charset="0"/>
        <a:buChar char="•"/>
        <a:tabLst/>
        <a:defRPr lang="en-US" sz="1400" kern="1200" baseline="0" dirty="0" smtClean="0">
          <a:solidFill>
            <a:schemeClr val="accent3"/>
          </a:solidFill>
          <a:latin typeface="+mn-lt"/>
          <a:ea typeface="+mn-ea"/>
          <a:cs typeface="+mn-cs"/>
        </a:defRPr>
      </a:lvl3pPr>
      <a:lvl4pPr marL="798513" indent="-4763" algn="l" defTabSz="914400" rtl="0" eaLnBrk="1" latinLnBrk="0" hangingPunct="1">
        <a:lnSpc>
          <a:spcPct val="100000"/>
        </a:lnSpc>
        <a:spcBef>
          <a:spcPts val="300"/>
        </a:spcBef>
        <a:spcAft>
          <a:spcPts val="600"/>
        </a:spcAft>
        <a:buClrTx/>
        <a:buFont typeface="Arial" panose="020B0604020202020204" pitchFamily="34" charset="0"/>
        <a:buChar char="​"/>
        <a:defRPr lang="en-US" sz="1200" kern="1200" dirty="0" smtClean="0">
          <a:solidFill>
            <a:schemeClr val="accent3"/>
          </a:solidFill>
          <a:latin typeface="+mn-lt"/>
          <a:ea typeface="+mn-ea"/>
          <a:cs typeface="+mn-cs"/>
        </a:defRPr>
      </a:lvl4pPr>
      <a:lvl5pPr marL="1201738" indent="-230188" algn="l" defTabSz="914400" rtl="0" eaLnBrk="1" latinLnBrk="0" hangingPunct="1">
        <a:lnSpc>
          <a:spcPct val="100000"/>
        </a:lnSpc>
        <a:spcBef>
          <a:spcPts val="300"/>
        </a:spcBef>
        <a:spcAft>
          <a:spcPts val="600"/>
        </a:spcAft>
        <a:buClrTx/>
        <a:buFontTx/>
        <a:buChar char="‒"/>
        <a:defRPr lang="en-US" sz="1200" kern="1200" dirty="0" smtClean="0">
          <a:solidFill>
            <a:schemeClr val="accent3"/>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7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2009775" y="6574536"/>
            <a:ext cx="5021961" cy="246221"/>
          </a:xfrm>
          <a:prstGeom prst="rect">
            <a:avLst/>
          </a:prstGeom>
        </p:spPr>
        <p:txBody>
          <a:bodyPr vert="horz" wrap="square" lIns="0" tIns="45720" rIns="91440" bIns="45720" rtlCol="0" anchor="b">
            <a:spAutoFit/>
          </a:bodyPr>
          <a:lstStyle>
            <a:lvl1pPr algn="r">
              <a:defRPr sz="1000">
                <a:solidFill>
                  <a:schemeClr val="bg1"/>
                </a:solidFill>
                <a:latin typeface="+mn-lt"/>
              </a:defRPr>
            </a:lvl1pPr>
          </a:lstStyle>
          <a:p>
            <a:r>
              <a:rPr lang="en-US" dirty="0"/>
              <a:t>Name of Presentation – Date</a:t>
            </a:r>
          </a:p>
        </p:txBody>
      </p:sp>
      <p:sp>
        <p:nvSpPr>
          <p:cNvPr id="7" name="Slide Number Placeholder 62"/>
          <p:cNvSpPr>
            <a:spLocks noGrp="1"/>
          </p:cNvSpPr>
          <p:nvPr>
            <p:ph type="sldNum" sz="quarter" idx="4"/>
          </p:nvPr>
        </p:nvSpPr>
        <p:spPr>
          <a:xfrm>
            <a:off x="7168896" y="6574536"/>
            <a:ext cx="346343" cy="246221"/>
          </a:xfrm>
          <a:prstGeom prst="rect">
            <a:avLst/>
          </a:prstGeom>
        </p:spPr>
        <p:txBody>
          <a:bodyPr vert="horz" wrap="square" lIns="0" tIns="45720" rIns="91440" bIns="45720" rtlCol="0" anchor="b">
            <a:spAutoFit/>
          </a:bodyPr>
          <a:lstStyle>
            <a:lvl1pPr algn="l">
              <a:defRPr lang="en-US" sz="1000" smtClean="0">
                <a:solidFill>
                  <a:schemeClr val="bg1"/>
                </a:solidFill>
                <a:latin typeface="+mn-lt"/>
              </a:defRPr>
            </a:lvl1pPr>
          </a:lstStyle>
          <a:p>
            <a:fld id="{85B92FF8-C05B-4D21-A7AE-F7E90279919F}" type="slidenum">
              <a:rPr lang="en-US" smtClean="0"/>
              <a:pPr/>
              <a:t>‹#›</a:t>
            </a:fld>
            <a:endParaRPr lang="en-US" dirty="0"/>
          </a:p>
        </p:txBody>
      </p:sp>
      <p:sp>
        <p:nvSpPr>
          <p:cNvPr id="9" name="Title Placeholder 1"/>
          <p:cNvSpPr>
            <a:spLocks noGrp="1"/>
          </p:cNvSpPr>
          <p:nvPr>
            <p:ph type="title"/>
          </p:nvPr>
        </p:nvSpPr>
        <p:spPr>
          <a:xfrm>
            <a:off x="393192" y="18288"/>
            <a:ext cx="7498080" cy="969264"/>
          </a:xfrm>
          <a:prstGeom prst="rect">
            <a:avLst/>
          </a:prstGeom>
        </p:spPr>
        <p:txBody>
          <a:bodyPr vert="horz" lIns="0" tIns="45720" rIns="0" bIns="45720" rtlCol="0" anchor="ctr">
            <a:noAutofit/>
          </a:bodyPr>
          <a:lstStyle/>
          <a:p>
            <a:pPr lvl="0">
              <a:lnSpc>
                <a:spcPct val="90000"/>
              </a:lnSpc>
            </a:pPr>
            <a:r>
              <a:rPr lang="en-US"/>
              <a:t>Click to edit Master title style</a:t>
            </a:r>
            <a:endParaRPr lang="en-US" dirty="0"/>
          </a:p>
        </p:txBody>
      </p:sp>
      <p:sp>
        <p:nvSpPr>
          <p:cNvPr id="2" name="MSIPCMContentMarking" descr="{&quot;HashCode&quot;:-157631657,&quot;Placement&quot;:&quot;Header&quot;}"/>
          <p:cNvSpPr txBox="1"/>
          <p:nvPr userDrawn="1"/>
        </p:nvSpPr>
        <p:spPr>
          <a:xfrm>
            <a:off x="3889924" y="0"/>
            <a:ext cx="1364152" cy="228163"/>
          </a:xfrm>
          <a:prstGeom prst="rect">
            <a:avLst/>
          </a:prstGeom>
          <a:noFill/>
        </p:spPr>
        <p:txBody>
          <a:bodyPr vert="horz" wrap="square" lIns="0" tIns="0" rIns="0" bIns="0" rtlCol="0" anchor="ctr" anchorCtr="1">
            <a:spAutoFit/>
          </a:bodyPr>
          <a:lstStyle/>
          <a:p>
            <a:pPr algn="ctr">
              <a:spcBef>
                <a:spcPts val="0"/>
              </a:spcBef>
              <a:spcAft>
                <a:spcPts val="0"/>
              </a:spcAft>
            </a:pPr>
            <a:r>
              <a:rPr lang="en-US" sz="800">
                <a:solidFill>
                  <a:srgbClr val="00AEE0"/>
                </a:solidFill>
                <a:latin typeface="Calibri" panose="020F0502020204030204" pitchFamily="34" charset="0"/>
              </a:rPr>
              <a:t>Classification: DCL-Internal</a:t>
            </a:r>
          </a:p>
        </p:txBody>
      </p:sp>
    </p:spTree>
    <p:extLst>
      <p:ext uri="{BB962C8B-B14F-4D97-AF65-F5344CB8AC3E}">
        <p14:creationId xmlns:p14="http://schemas.microsoft.com/office/powerpoint/2010/main" val="15268874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Lst>
  <p:hf hdr="0" dt="0"/>
  <p:txStyles>
    <p:titleStyle>
      <a:lvl1pPr algn="l" defTabSz="914400" rtl="0" eaLnBrk="1" latinLnBrk="0" hangingPunct="1">
        <a:spcBef>
          <a:spcPct val="0"/>
        </a:spcBef>
        <a:buNone/>
        <a:defRPr lang="en-US" sz="2400" b="1" kern="1200" cap="all" spc="0" baseline="0" dirty="0">
          <a:solidFill>
            <a:schemeClr val="accent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lang="en-US" sz="1800" kern="1200" dirty="0" smtClean="0">
          <a:solidFill>
            <a:schemeClr val="accent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lang="en-US" sz="1600" kern="1200" baseline="0" dirty="0" smtClean="0">
          <a:solidFill>
            <a:schemeClr val="accent3"/>
          </a:solidFill>
          <a:latin typeface="+mj-lt"/>
          <a:ea typeface="+mn-ea"/>
          <a:cs typeface="+mn-cs"/>
        </a:defRPr>
      </a:lvl2pPr>
      <a:lvl3pPr marL="1143000" indent="-228600" algn="l" defTabSz="914400" rtl="0" eaLnBrk="1" latinLnBrk="0" hangingPunct="1">
        <a:spcBef>
          <a:spcPct val="20000"/>
        </a:spcBef>
        <a:buFont typeface="Arial" panose="020B0604020202020204" pitchFamily="34" charset="0"/>
        <a:buChar char="•"/>
        <a:defRPr lang="en-US" sz="1400" kern="1200" baseline="0" dirty="0" smtClean="0">
          <a:solidFill>
            <a:schemeClr val="accent3"/>
          </a:solidFill>
          <a:latin typeface="+mj-lt"/>
          <a:ea typeface="+mn-ea"/>
          <a:cs typeface="+mn-cs"/>
        </a:defRPr>
      </a:lvl3pPr>
      <a:lvl4pPr marL="1600200" indent="-228600" algn="l" defTabSz="914400" rtl="0" eaLnBrk="1" latinLnBrk="0" hangingPunct="1">
        <a:spcBef>
          <a:spcPct val="20000"/>
        </a:spcBef>
        <a:buFont typeface="Arial" panose="020B0604020202020204" pitchFamily="34" charset="0"/>
        <a:buChar char="–"/>
        <a:defRPr lang="en-US" sz="1200" kern="1200" dirty="0" smtClean="0">
          <a:solidFill>
            <a:schemeClr val="accent3"/>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lang="en-US" sz="1200" kern="1200" dirty="0" smtClean="0">
          <a:solidFill>
            <a:schemeClr val="accent3"/>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93192" y="18288"/>
            <a:ext cx="7498080" cy="969264"/>
          </a:xfrm>
          <a:prstGeom prst="rect">
            <a:avLst/>
          </a:prstGeom>
        </p:spPr>
        <p:txBody>
          <a:bodyPr vert="horz" lIns="0" tIns="45720" rIns="0" bIns="45720" rtlCol="0" anchor="ctr">
            <a:noAutofit/>
          </a:bodyPr>
          <a:lstStyle/>
          <a:p>
            <a:r>
              <a:rPr lang="en-US"/>
              <a:t>Click to edit Master title style</a:t>
            </a:r>
            <a:endParaRPr lang="en-US" dirty="0"/>
          </a:p>
        </p:txBody>
      </p:sp>
      <p:sp>
        <p:nvSpPr>
          <p:cNvPr id="2" name="MSIPCMContentMarking" descr="{&quot;HashCode&quot;:-157631657,&quot;Placement&quot;:&quot;Header&quot;}"/>
          <p:cNvSpPr txBox="1"/>
          <p:nvPr userDrawn="1"/>
        </p:nvSpPr>
        <p:spPr>
          <a:xfrm>
            <a:off x="3889924" y="0"/>
            <a:ext cx="1364152" cy="228163"/>
          </a:xfrm>
          <a:prstGeom prst="rect">
            <a:avLst/>
          </a:prstGeom>
          <a:noFill/>
        </p:spPr>
        <p:txBody>
          <a:bodyPr vert="horz" wrap="square" lIns="0" tIns="0" rIns="0" bIns="0" rtlCol="0" anchor="ctr" anchorCtr="1">
            <a:spAutoFit/>
          </a:bodyPr>
          <a:lstStyle/>
          <a:p>
            <a:pPr algn="ctr">
              <a:spcBef>
                <a:spcPts val="0"/>
              </a:spcBef>
              <a:spcAft>
                <a:spcPts val="0"/>
              </a:spcAft>
            </a:pPr>
            <a:r>
              <a:rPr lang="en-US" sz="800">
                <a:solidFill>
                  <a:srgbClr val="00AEE0"/>
                </a:solidFill>
                <a:latin typeface="Calibri" panose="020F0502020204030204" pitchFamily="34" charset="0"/>
              </a:rPr>
              <a:t>Classification: DCL-Internal</a:t>
            </a:r>
          </a:p>
        </p:txBody>
      </p:sp>
    </p:spTree>
    <p:extLst>
      <p:ext uri="{BB962C8B-B14F-4D97-AF65-F5344CB8AC3E}">
        <p14:creationId xmlns:p14="http://schemas.microsoft.com/office/powerpoint/2010/main" val="279260269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7" r:id="rId8"/>
  </p:sldLayoutIdLst>
  <p:hf hdr="0" dt="0"/>
  <p:txStyles>
    <p:titleStyle>
      <a:lvl1pPr algn="l" defTabSz="914400" rtl="0" eaLnBrk="1" latinLnBrk="0" hangingPunct="1">
        <a:spcBef>
          <a:spcPct val="0"/>
        </a:spcBef>
        <a:buNone/>
        <a:defRPr lang="en-US" sz="2400" b="1" kern="1200" cap="all" spc="0" baseline="0" dirty="0">
          <a:solidFill>
            <a:schemeClr val="accent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23" y="2330638"/>
            <a:ext cx="7192702" cy="775597"/>
          </a:xfrm>
        </p:spPr>
        <p:txBody>
          <a:bodyPr/>
          <a:lstStyle/>
          <a:p>
            <a:r>
              <a:rPr lang="en-US" i="0" dirty="0"/>
              <a:t>Data Analysis, Team Work, and the Turnaround of a $500 Million Dollar Oil Asset </a:t>
            </a:r>
          </a:p>
        </p:txBody>
      </p:sp>
      <p:sp>
        <p:nvSpPr>
          <p:cNvPr id="3" name="Text Placeholder 2"/>
          <p:cNvSpPr>
            <a:spLocks noGrp="1"/>
          </p:cNvSpPr>
          <p:nvPr>
            <p:ph type="body" sz="quarter" idx="10"/>
          </p:nvPr>
        </p:nvSpPr>
        <p:spPr>
          <a:xfrm>
            <a:off x="401631" y="4701968"/>
            <a:ext cx="5370519" cy="246221"/>
          </a:xfrm>
        </p:spPr>
        <p:txBody>
          <a:bodyPr/>
          <a:lstStyle/>
          <a:p>
            <a:r>
              <a:rPr lang="en-US" dirty="0"/>
              <a:t>Alvin D. Anderson</a:t>
            </a:r>
          </a:p>
        </p:txBody>
      </p:sp>
      <p:sp>
        <p:nvSpPr>
          <p:cNvPr id="4" name="Rectangle 3">
            <a:extLst>
              <a:ext uri="{FF2B5EF4-FFF2-40B4-BE49-F238E27FC236}">
                <a16:creationId xmlns:a16="http://schemas.microsoft.com/office/drawing/2014/main" id="{C53F1DE5-67A9-4EC5-8EAF-C74BB655771A}"/>
              </a:ext>
            </a:extLst>
          </p:cNvPr>
          <p:cNvSpPr/>
          <p:nvPr/>
        </p:nvSpPr>
        <p:spPr>
          <a:xfrm>
            <a:off x="7010400" y="6261100"/>
            <a:ext cx="1955800"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596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3900-8CBD-4732-A912-80139E5513B2}"/>
              </a:ext>
            </a:extLst>
          </p:cNvPr>
          <p:cNvSpPr>
            <a:spLocks noGrp="1"/>
          </p:cNvSpPr>
          <p:nvPr>
            <p:ph type="title"/>
          </p:nvPr>
        </p:nvSpPr>
        <p:spPr/>
        <p:txBody>
          <a:bodyPr/>
          <a:lstStyle/>
          <a:p>
            <a:r>
              <a:rPr lang="en-US" dirty="0"/>
              <a:t>Data Wrangling</a:t>
            </a:r>
          </a:p>
        </p:txBody>
      </p:sp>
      <p:sp>
        <p:nvSpPr>
          <p:cNvPr id="4" name="Text Placeholder 3">
            <a:extLst>
              <a:ext uri="{FF2B5EF4-FFF2-40B4-BE49-F238E27FC236}">
                <a16:creationId xmlns:a16="http://schemas.microsoft.com/office/drawing/2014/main" id="{B7D71087-CF6E-48A5-B668-4FC798D210A6}"/>
              </a:ext>
            </a:extLst>
          </p:cNvPr>
          <p:cNvSpPr>
            <a:spLocks noGrp="1"/>
          </p:cNvSpPr>
          <p:nvPr>
            <p:ph type="body" sz="quarter" idx="13"/>
          </p:nvPr>
        </p:nvSpPr>
        <p:spPr/>
        <p:txBody>
          <a:bodyPr/>
          <a:lstStyle/>
          <a:p>
            <a:endParaRPr lang="en-US"/>
          </a:p>
        </p:txBody>
      </p:sp>
      <p:sp>
        <p:nvSpPr>
          <p:cNvPr id="9" name="Content Placeholder 8">
            <a:extLst>
              <a:ext uri="{FF2B5EF4-FFF2-40B4-BE49-F238E27FC236}">
                <a16:creationId xmlns:a16="http://schemas.microsoft.com/office/drawing/2014/main" id="{9A2A6D1E-FC32-4068-8412-289AAF0763E3}"/>
              </a:ext>
            </a:extLst>
          </p:cNvPr>
          <p:cNvSpPr>
            <a:spLocks noGrp="1"/>
          </p:cNvSpPr>
          <p:nvPr>
            <p:ph idx="1"/>
          </p:nvPr>
        </p:nvSpPr>
        <p:spPr/>
        <p:txBody>
          <a:bodyPr/>
          <a:lstStyle/>
          <a:p>
            <a:pPr marL="342900" indent="-342900">
              <a:buFont typeface="+mj-lt"/>
              <a:buAutoNum type="arabicPeriod"/>
            </a:pPr>
            <a:r>
              <a:rPr lang="en-US" dirty="0"/>
              <a:t>Met with geoscientists, engineers, IT to understand and identify data sources </a:t>
            </a:r>
          </a:p>
          <a:p>
            <a:pPr marL="342900" indent="-342900">
              <a:buFont typeface="+mj-lt"/>
              <a:buAutoNum type="arabicPeriod"/>
            </a:pPr>
            <a:r>
              <a:rPr lang="en-US" dirty="0"/>
              <a:t>Located, cleaned, and connected to a wide range of disparate data</a:t>
            </a:r>
          </a:p>
          <a:p>
            <a:pPr marL="620712" lvl="1" indent="-342900">
              <a:buFont typeface="+mj-lt"/>
              <a:buAutoNum type="arabicPeriod"/>
            </a:pPr>
            <a:r>
              <a:rPr lang="en-US" dirty="0"/>
              <a:t>Corporate data, 3</a:t>
            </a:r>
            <a:r>
              <a:rPr lang="en-US" baseline="30000" dirty="0"/>
              <a:t>rd</a:t>
            </a:r>
            <a:r>
              <a:rPr lang="en-US" dirty="0"/>
              <a:t> Party Vendor Data, Public Data, Team Spreadsheets</a:t>
            </a:r>
          </a:p>
          <a:p>
            <a:pPr marL="0" indent="0">
              <a:buNone/>
            </a:pPr>
            <a:endParaRPr lang="en-US" dirty="0"/>
          </a:p>
        </p:txBody>
      </p:sp>
      <p:pic>
        <p:nvPicPr>
          <p:cNvPr id="10" name="Content Placeholder 9">
            <a:extLst>
              <a:ext uri="{FF2B5EF4-FFF2-40B4-BE49-F238E27FC236}">
                <a16:creationId xmlns:a16="http://schemas.microsoft.com/office/drawing/2014/main" id="{F7BA7AA9-3DEA-444B-B29E-8B5C6085499A}"/>
              </a:ext>
            </a:extLst>
          </p:cNvPr>
          <p:cNvPicPr>
            <a:picLocks noChangeAspect="1"/>
          </p:cNvPicPr>
          <p:nvPr/>
        </p:nvPicPr>
        <p:blipFill rotWithShape="1">
          <a:blip r:embed="rId3"/>
          <a:srcRect t="2671"/>
          <a:stretch/>
        </p:blipFill>
        <p:spPr>
          <a:xfrm>
            <a:off x="327025" y="2450523"/>
            <a:ext cx="8451850" cy="1309159"/>
          </a:xfrm>
          <a:prstGeom prst="rect">
            <a:avLst/>
          </a:prstGeom>
        </p:spPr>
      </p:pic>
      <p:sp>
        <p:nvSpPr>
          <p:cNvPr id="11" name="Rectangle 10">
            <a:extLst>
              <a:ext uri="{FF2B5EF4-FFF2-40B4-BE49-F238E27FC236}">
                <a16:creationId xmlns:a16="http://schemas.microsoft.com/office/drawing/2014/main" id="{BFC2EE22-32E2-45B6-9776-EFF0AB4ACCF5}"/>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45D3AF-E5CC-45A6-9870-54AF9C7ED789}"/>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F9D474-BD0F-43B8-971F-8B6083B01228}"/>
              </a:ext>
            </a:extLst>
          </p:cNvPr>
          <p:cNvPicPr>
            <a:picLocks noChangeAspect="1"/>
          </p:cNvPicPr>
          <p:nvPr/>
        </p:nvPicPr>
        <p:blipFill>
          <a:blip r:embed="rId4"/>
          <a:stretch>
            <a:fillRect/>
          </a:stretch>
        </p:blipFill>
        <p:spPr>
          <a:xfrm>
            <a:off x="523037" y="4236142"/>
            <a:ext cx="2009775" cy="1333500"/>
          </a:xfrm>
          <a:prstGeom prst="rect">
            <a:avLst/>
          </a:prstGeom>
        </p:spPr>
      </p:pic>
      <p:pic>
        <p:nvPicPr>
          <p:cNvPr id="7" name="Picture 6">
            <a:extLst>
              <a:ext uri="{FF2B5EF4-FFF2-40B4-BE49-F238E27FC236}">
                <a16:creationId xmlns:a16="http://schemas.microsoft.com/office/drawing/2014/main" id="{155CB0C9-4AA7-413E-9B6A-4A1BBECA0AE6}"/>
              </a:ext>
            </a:extLst>
          </p:cNvPr>
          <p:cNvPicPr>
            <a:picLocks noChangeAspect="1"/>
          </p:cNvPicPr>
          <p:nvPr/>
        </p:nvPicPr>
        <p:blipFill>
          <a:blip r:embed="rId5"/>
          <a:stretch>
            <a:fillRect/>
          </a:stretch>
        </p:blipFill>
        <p:spPr>
          <a:xfrm>
            <a:off x="2872692" y="4313621"/>
            <a:ext cx="2110954" cy="737562"/>
          </a:xfrm>
          <a:prstGeom prst="rect">
            <a:avLst/>
          </a:prstGeom>
        </p:spPr>
      </p:pic>
      <p:pic>
        <p:nvPicPr>
          <p:cNvPr id="13" name="Picture 12">
            <a:extLst>
              <a:ext uri="{FF2B5EF4-FFF2-40B4-BE49-F238E27FC236}">
                <a16:creationId xmlns:a16="http://schemas.microsoft.com/office/drawing/2014/main" id="{BF0E8D53-C12A-41B4-B835-FCC2C2CC5C4E}"/>
              </a:ext>
            </a:extLst>
          </p:cNvPr>
          <p:cNvPicPr>
            <a:picLocks noChangeAspect="1"/>
          </p:cNvPicPr>
          <p:nvPr/>
        </p:nvPicPr>
        <p:blipFill>
          <a:blip r:embed="rId6"/>
          <a:stretch>
            <a:fillRect/>
          </a:stretch>
        </p:blipFill>
        <p:spPr>
          <a:xfrm>
            <a:off x="5323526" y="4165330"/>
            <a:ext cx="3024394" cy="737562"/>
          </a:xfrm>
          <a:prstGeom prst="rect">
            <a:avLst/>
          </a:prstGeom>
        </p:spPr>
      </p:pic>
      <p:pic>
        <p:nvPicPr>
          <p:cNvPr id="15" name="Picture 14">
            <a:extLst>
              <a:ext uri="{FF2B5EF4-FFF2-40B4-BE49-F238E27FC236}">
                <a16:creationId xmlns:a16="http://schemas.microsoft.com/office/drawing/2014/main" id="{33F5203C-DB06-4AE5-97FD-128F49B4C364}"/>
              </a:ext>
            </a:extLst>
          </p:cNvPr>
          <p:cNvPicPr>
            <a:picLocks noChangeAspect="1"/>
          </p:cNvPicPr>
          <p:nvPr/>
        </p:nvPicPr>
        <p:blipFill>
          <a:blip r:embed="rId7"/>
          <a:stretch>
            <a:fillRect/>
          </a:stretch>
        </p:blipFill>
        <p:spPr>
          <a:xfrm>
            <a:off x="4523424" y="5145715"/>
            <a:ext cx="2357838" cy="918814"/>
          </a:xfrm>
          <a:prstGeom prst="rect">
            <a:avLst/>
          </a:prstGeom>
        </p:spPr>
      </p:pic>
    </p:spTree>
    <p:extLst>
      <p:ext uri="{BB962C8B-B14F-4D97-AF65-F5344CB8AC3E}">
        <p14:creationId xmlns:p14="http://schemas.microsoft.com/office/powerpoint/2010/main" val="277633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102F84-31B8-45FD-B999-687F6F69879E}"/>
              </a:ext>
            </a:extLst>
          </p:cNvPr>
          <p:cNvPicPr>
            <a:picLocks noChangeAspect="1"/>
          </p:cNvPicPr>
          <p:nvPr/>
        </p:nvPicPr>
        <p:blipFill>
          <a:blip r:embed="rId2"/>
          <a:stretch>
            <a:fillRect/>
          </a:stretch>
        </p:blipFill>
        <p:spPr>
          <a:xfrm>
            <a:off x="88900" y="1543518"/>
            <a:ext cx="4548188" cy="2528069"/>
          </a:xfrm>
          <a:prstGeom prst="rect">
            <a:avLst/>
          </a:prstGeom>
        </p:spPr>
      </p:pic>
      <p:sp>
        <p:nvSpPr>
          <p:cNvPr id="2" name="Title 1">
            <a:extLst>
              <a:ext uri="{FF2B5EF4-FFF2-40B4-BE49-F238E27FC236}">
                <a16:creationId xmlns:a16="http://schemas.microsoft.com/office/drawing/2014/main" id="{4F263088-99CE-4F76-B0E2-993CA7BB29F0}"/>
              </a:ext>
            </a:extLst>
          </p:cNvPr>
          <p:cNvSpPr>
            <a:spLocks noGrp="1"/>
          </p:cNvSpPr>
          <p:nvPr>
            <p:ph type="title"/>
          </p:nvPr>
        </p:nvSpPr>
        <p:spPr/>
        <p:txBody>
          <a:bodyPr/>
          <a:lstStyle/>
          <a:p>
            <a:r>
              <a:rPr lang="en-US" dirty="0"/>
              <a:t>BI Visualization an Analytics tool</a:t>
            </a:r>
          </a:p>
        </p:txBody>
      </p:sp>
      <p:sp>
        <p:nvSpPr>
          <p:cNvPr id="3" name="Content Placeholder 2">
            <a:extLst>
              <a:ext uri="{FF2B5EF4-FFF2-40B4-BE49-F238E27FC236}">
                <a16:creationId xmlns:a16="http://schemas.microsoft.com/office/drawing/2014/main" id="{FBF84F1C-DCA6-413A-8313-6AC220A01383}"/>
              </a:ext>
            </a:extLst>
          </p:cNvPr>
          <p:cNvSpPr>
            <a:spLocks noGrp="1"/>
          </p:cNvSpPr>
          <p:nvPr>
            <p:ph idx="1"/>
          </p:nvPr>
        </p:nvSpPr>
        <p:spPr>
          <a:xfrm>
            <a:off x="347472" y="1033719"/>
            <a:ext cx="8451374" cy="553265"/>
          </a:xfrm>
        </p:spPr>
        <p:txBody>
          <a:bodyPr>
            <a:normAutofit/>
          </a:bodyPr>
          <a:lstStyle/>
          <a:p>
            <a:r>
              <a:rPr lang="en-US" dirty="0"/>
              <a:t>Built a visualization and analytics tool that linked to various key data sources </a:t>
            </a:r>
          </a:p>
        </p:txBody>
      </p:sp>
      <p:sp>
        <p:nvSpPr>
          <p:cNvPr id="4" name="Text Placeholder 3">
            <a:extLst>
              <a:ext uri="{FF2B5EF4-FFF2-40B4-BE49-F238E27FC236}">
                <a16:creationId xmlns:a16="http://schemas.microsoft.com/office/drawing/2014/main" id="{ECB54B94-9854-474B-90AF-DEB431B1A9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3CDA735-6642-4696-B050-FD8B1FE7B1A1}"/>
              </a:ext>
            </a:extLst>
          </p:cNvPr>
          <p:cNvPicPr>
            <a:picLocks noChangeAspect="1"/>
          </p:cNvPicPr>
          <p:nvPr/>
        </p:nvPicPr>
        <p:blipFill rotWithShape="1">
          <a:blip r:embed="rId3"/>
          <a:srcRect t="18808" b="1"/>
          <a:stretch/>
        </p:blipFill>
        <p:spPr>
          <a:xfrm>
            <a:off x="5081991" y="1586983"/>
            <a:ext cx="3714537" cy="2385260"/>
          </a:xfrm>
          <a:prstGeom prst="rect">
            <a:avLst/>
          </a:prstGeom>
        </p:spPr>
      </p:pic>
      <p:pic>
        <p:nvPicPr>
          <p:cNvPr id="7" name="Picture 6">
            <a:extLst>
              <a:ext uri="{FF2B5EF4-FFF2-40B4-BE49-F238E27FC236}">
                <a16:creationId xmlns:a16="http://schemas.microsoft.com/office/drawing/2014/main" id="{7AD32E8C-8BA1-4710-8280-C82C08F6FD69}"/>
              </a:ext>
            </a:extLst>
          </p:cNvPr>
          <p:cNvPicPr>
            <a:picLocks noChangeAspect="1"/>
          </p:cNvPicPr>
          <p:nvPr/>
        </p:nvPicPr>
        <p:blipFill rotWithShape="1">
          <a:blip r:embed="rId4"/>
          <a:srcRect l="2527" t="52777" r="56573" b="8519"/>
          <a:stretch/>
        </p:blipFill>
        <p:spPr>
          <a:xfrm>
            <a:off x="149589" y="3857815"/>
            <a:ext cx="4750308" cy="2532690"/>
          </a:xfrm>
          <a:prstGeom prst="rect">
            <a:avLst/>
          </a:prstGeom>
        </p:spPr>
      </p:pic>
      <p:pic>
        <p:nvPicPr>
          <p:cNvPr id="11" name="Picture 10">
            <a:extLst>
              <a:ext uri="{FF2B5EF4-FFF2-40B4-BE49-F238E27FC236}">
                <a16:creationId xmlns:a16="http://schemas.microsoft.com/office/drawing/2014/main" id="{4C06003E-7E6D-4542-B397-F9EE50395EDD}"/>
              </a:ext>
            </a:extLst>
          </p:cNvPr>
          <p:cNvPicPr>
            <a:picLocks noChangeAspect="1"/>
          </p:cNvPicPr>
          <p:nvPr/>
        </p:nvPicPr>
        <p:blipFill>
          <a:blip r:embed="rId5"/>
          <a:stretch>
            <a:fillRect/>
          </a:stretch>
        </p:blipFill>
        <p:spPr>
          <a:xfrm>
            <a:off x="5081991" y="3800532"/>
            <a:ext cx="3794182" cy="2685113"/>
          </a:xfrm>
          <a:prstGeom prst="rect">
            <a:avLst/>
          </a:prstGeom>
        </p:spPr>
      </p:pic>
      <p:sp>
        <p:nvSpPr>
          <p:cNvPr id="12" name="Rectangle 11">
            <a:extLst>
              <a:ext uri="{FF2B5EF4-FFF2-40B4-BE49-F238E27FC236}">
                <a16:creationId xmlns:a16="http://schemas.microsoft.com/office/drawing/2014/main" id="{4DCD06F6-3825-4945-9A52-265EBE3C595C}"/>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AF28CA-16E6-49AB-A6EA-41680CFA79FF}"/>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27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9772-D371-40B3-A2F8-25C6E42CF628}"/>
              </a:ext>
            </a:extLst>
          </p:cNvPr>
          <p:cNvSpPr>
            <a:spLocks noGrp="1"/>
          </p:cNvSpPr>
          <p:nvPr>
            <p:ph type="title"/>
          </p:nvPr>
        </p:nvSpPr>
        <p:spPr>
          <a:xfrm>
            <a:off x="393192" y="326188"/>
            <a:ext cx="8405654" cy="661364"/>
          </a:xfrm>
        </p:spPr>
        <p:txBody>
          <a:bodyPr/>
          <a:lstStyle/>
          <a:p>
            <a:r>
              <a:rPr lang="en-US" dirty="0"/>
              <a:t>Data Exploration</a:t>
            </a:r>
          </a:p>
        </p:txBody>
      </p:sp>
      <p:sp>
        <p:nvSpPr>
          <p:cNvPr id="3" name="Content Placeholder 2">
            <a:extLst>
              <a:ext uri="{FF2B5EF4-FFF2-40B4-BE49-F238E27FC236}">
                <a16:creationId xmlns:a16="http://schemas.microsoft.com/office/drawing/2014/main" id="{37194DF4-69E0-457E-9B9D-36449F26DB93}"/>
              </a:ext>
            </a:extLst>
          </p:cNvPr>
          <p:cNvSpPr>
            <a:spLocks noGrp="1"/>
          </p:cNvSpPr>
          <p:nvPr>
            <p:ph idx="1"/>
          </p:nvPr>
        </p:nvSpPr>
        <p:spPr>
          <a:xfrm>
            <a:off x="96119" y="1224404"/>
            <a:ext cx="5074519" cy="4874271"/>
          </a:xfrm>
        </p:spPr>
        <p:txBody>
          <a:bodyPr>
            <a:normAutofit fontScale="92500" lnSpcReduction="20000"/>
          </a:bodyPr>
          <a:lstStyle/>
          <a:p>
            <a:pPr marL="0" indent="0">
              <a:buNone/>
            </a:pPr>
            <a:r>
              <a:rPr lang="en-US" b="1" dirty="0"/>
              <a:t>Explored, plotted, analyzed, and mapped the data</a:t>
            </a:r>
          </a:p>
          <a:p>
            <a:endParaRPr lang="en-US" b="1" dirty="0"/>
          </a:p>
          <a:p>
            <a:r>
              <a:rPr lang="en-US" dirty="0"/>
              <a:t>Production Data</a:t>
            </a:r>
          </a:p>
          <a:p>
            <a:pPr lvl="1"/>
            <a:r>
              <a:rPr lang="en-US" dirty="0"/>
              <a:t>Oil, Gas, Water </a:t>
            </a:r>
          </a:p>
          <a:p>
            <a:r>
              <a:rPr lang="en-US" dirty="0"/>
              <a:t>Well Data</a:t>
            </a:r>
          </a:p>
          <a:p>
            <a:pPr lvl="1"/>
            <a:r>
              <a:rPr lang="en-US" dirty="0"/>
              <a:t>X, Y, Depth, Azimuth </a:t>
            </a:r>
          </a:p>
          <a:p>
            <a:r>
              <a:rPr lang="en-US" dirty="0"/>
              <a:t>Geologic Data</a:t>
            </a:r>
          </a:p>
          <a:p>
            <a:pPr lvl="1"/>
            <a:r>
              <a:rPr lang="en-US" dirty="0"/>
              <a:t>Formation, Distance to nearest fault, Relative high or low, Porosity, Oil volume, Water sat, etc.</a:t>
            </a:r>
          </a:p>
          <a:p>
            <a:r>
              <a:rPr lang="en-US" dirty="0"/>
              <a:t>Reservoir fluid Data</a:t>
            </a:r>
          </a:p>
          <a:p>
            <a:pPr lvl="1"/>
            <a:r>
              <a:rPr lang="en-US" dirty="0"/>
              <a:t>Pressure, Temperature, GOR, etc. </a:t>
            </a:r>
          </a:p>
          <a:p>
            <a:r>
              <a:rPr lang="en-US" dirty="0"/>
              <a:t>Proximity to offset wells</a:t>
            </a:r>
          </a:p>
          <a:p>
            <a:pPr lvl="1"/>
            <a:r>
              <a:rPr lang="en-US" dirty="0"/>
              <a:t>Production within 500, 1000, 2000 feet</a:t>
            </a:r>
          </a:p>
          <a:p>
            <a:r>
              <a:rPr lang="en-US" dirty="0"/>
              <a:t>Frac Data</a:t>
            </a:r>
          </a:p>
          <a:p>
            <a:pPr lvl="1"/>
            <a:r>
              <a:rPr lang="en-US" dirty="0"/>
              <a:t>total proppant, total fluid, # of stages</a:t>
            </a:r>
          </a:p>
        </p:txBody>
      </p:sp>
      <p:sp>
        <p:nvSpPr>
          <p:cNvPr id="4" name="Text Placeholder 3">
            <a:extLst>
              <a:ext uri="{FF2B5EF4-FFF2-40B4-BE49-F238E27FC236}">
                <a16:creationId xmlns:a16="http://schemas.microsoft.com/office/drawing/2014/main" id="{1964A65B-D884-47B3-AA32-7C937B983488}"/>
              </a:ext>
            </a:extLst>
          </p:cNvPr>
          <p:cNvSpPr>
            <a:spLocks noGrp="1"/>
          </p:cNvSpPr>
          <p:nvPr>
            <p:ph type="body" sz="quarter" idx="13"/>
          </p:nvPr>
        </p:nvSpPr>
        <p:spPr/>
        <p:txBody>
          <a:bodyPr/>
          <a:lstStyle/>
          <a:p>
            <a:endParaRPr lang="en-US"/>
          </a:p>
        </p:txBody>
      </p:sp>
      <p:sp>
        <p:nvSpPr>
          <p:cNvPr id="5" name="Rectangle 4">
            <a:extLst>
              <a:ext uri="{FF2B5EF4-FFF2-40B4-BE49-F238E27FC236}">
                <a16:creationId xmlns:a16="http://schemas.microsoft.com/office/drawing/2014/main" id="{93B1CF2C-1DF6-4327-A116-945C0954B82D}"/>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4A560A-21CA-404F-A5C4-BE732464D8B9}"/>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7BE964-EFF8-4FC3-B941-C1B971C0288C}"/>
              </a:ext>
            </a:extLst>
          </p:cNvPr>
          <p:cNvPicPr>
            <a:picLocks noChangeAspect="1"/>
          </p:cNvPicPr>
          <p:nvPr/>
        </p:nvPicPr>
        <p:blipFill rotWithShape="1">
          <a:blip r:embed="rId3"/>
          <a:srcRect t="16050" r="34268"/>
          <a:stretch/>
        </p:blipFill>
        <p:spPr>
          <a:xfrm>
            <a:off x="5757549" y="3921737"/>
            <a:ext cx="2713351" cy="2517742"/>
          </a:xfrm>
          <a:prstGeom prst="rect">
            <a:avLst/>
          </a:prstGeom>
          <a:ln w="6350">
            <a:solidFill>
              <a:schemeClr val="bg2">
                <a:lumMod val="50000"/>
              </a:schemeClr>
            </a:solidFill>
          </a:ln>
        </p:spPr>
      </p:pic>
      <p:pic>
        <p:nvPicPr>
          <p:cNvPr id="8" name="Picture 7">
            <a:extLst>
              <a:ext uri="{FF2B5EF4-FFF2-40B4-BE49-F238E27FC236}">
                <a16:creationId xmlns:a16="http://schemas.microsoft.com/office/drawing/2014/main" id="{577ED732-E8B6-4075-AA5C-6856A90F121B}"/>
              </a:ext>
            </a:extLst>
          </p:cNvPr>
          <p:cNvPicPr>
            <a:picLocks noChangeAspect="1"/>
          </p:cNvPicPr>
          <p:nvPr/>
        </p:nvPicPr>
        <p:blipFill>
          <a:blip r:embed="rId4"/>
          <a:stretch>
            <a:fillRect/>
          </a:stretch>
        </p:blipFill>
        <p:spPr>
          <a:xfrm>
            <a:off x="5143500" y="1099174"/>
            <a:ext cx="3904381" cy="2660508"/>
          </a:xfrm>
          <a:prstGeom prst="rect">
            <a:avLst/>
          </a:prstGeom>
        </p:spPr>
      </p:pic>
    </p:spTree>
    <p:extLst>
      <p:ext uri="{BB962C8B-B14F-4D97-AF65-F5344CB8AC3E}">
        <p14:creationId xmlns:p14="http://schemas.microsoft.com/office/powerpoint/2010/main" val="2078962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D188-C273-4E39-97B4-410EFC70E048}"/>
              </a:ext>
            </a:extLst>
          </p:cNvPr>
          <p:cNvSpPr>
            <a:spLocks noGrp="1"/>
          </p:cNvSpPr>
          <p:nvPr>
            <p:ph type="title"/>
          </p:nvPr>
        </p:nvSpPr>
        <p:spPr/>
        <p:txBody>
          <a:bodyPr/>
          <a:lstStyle/>
          <a:p>
            <a:r>
              <a:rPr lang="en-US" dirty="0"/>
              <a:t>New Insights and Discovery </a:t>
            </a:r>
          </a:p>
        </p:txBody>
      </p:sp>
      <p:sp>
        <p:nvSpPr>
          <p:cNvPr id="3" name="Content Placeholder 2">
            <a:extLst>
              <a:ext uri="{FF2B5EF4-FFF2-40B4-BE49-F238E27FC236}">
                <a16:creationId xmlns:a16="http://schemas.microsoft.com/office/drawing/2014/main" id="{DA1760F2-6839-42BA-BE56-1EA7CA146F78}"/>
              </a:ext>
            </a:extLst>
          </p:cNvPr>
          <p:cNvSpPr>
            <a:spLocks noGrp="1"/>
          </p:cNvSpPr>
          <p:nvPr>
            <p:ph idx="1"/>
          </p:nvPr>
        </p:nvSpPr>
        <p:spPr/>
        <p:txBody>
          <a:bodyPr/>
          <a:lstStyle/>
          <a:p>
            <a:r>
              <a:rPr lang="en-US" dirty="0"/>
              <a:t>One particular plot revealed a shocking discovery.</a:t>
            </a:r>
          </a:p>
          <a:p>
            <a:pPr lvl="1"/>
            <a:r>
              <a:rPr lang="en-US" dirty="0"/>
              <a:t>The best producing wells in the play lined up perfectly with the known faults in the area.</a:t>
            </a:r>
          </a:p>
          <a:p>
            <a:r>
              <a:rPr lang="en-US" dirty="0"/>
              <a:t>We also discovered that the best wells were located on subtle structural highs (reds), along with several other discoveries.</a:t>
            </a:r>
            <a:endParaRPr lang="en-US" b="1" dirty="0"/>
          </a:p>
        </p:txBody>
      </p:sp>
      <p:sp>
        <p:nvSpPr>
          <p:cNvPr id="4" name="Text Placeholder 3">
            <a:extLst>
              <a:ext uri="{FF2B5EF4-FFF2-40B4-BE49-F238E27FC236}">
                <a16:creationId xmlns:a16="http://schemas.microsoft.com/office/drawing/2014/main" id="{2470397C-314C-4267-90BA-238929EEE6E0}"/>
              </a:ext>
            </a:extLst>
          </p:cNvPr>
          <p:cNvSpPr>
            <a:spLocks noGrp="1"/>
          </p:cNvSpPr>
          <p:nvPr>
            <p:ph type="body" sz="quarter" idx="13"/>
          </p:nvPr>
        </p:nvSpPr>
        <p:spPr/>
        <p:txBody>
          <a:bodyPr/>
          <a:lstStyle/>
          <a:p>
            <a:endParaRPr lang="en-US"/>
          </a:p>
        </p:txBody>
      </p:sp>
      <p:pic>
        <p:nvPicPr>
          <p:cNvPr id="6" name="Content Placeholder 7">
            <a:extLst>
              <a:ext uri="{FF2B5EF4-FFF2-40B4-BE49-F238E27FC236}">
                <a16:creationId xmlns:a16="http://schemas.microsoft.com/office/drawing/2014/main" id="{DB961B99-DAA5-4FDD-8D7B-E17B37D1E8B9}"/>
              </a:ext>
            </a:extLst>
          </p:cNvPr>
          <p:cNvPicPr>
            <a:picLocks noChangeAspect="1"/>
          </p:cNvPicPr>
          <p:nvPr/>
        </p:nvPicPr>
        <p:blipFill>
          <a:blip r:embed="rId2"/>
          <a:stretch>
            <a:fillRect/>
          </a:stretch>
        </p:blipFill>
        <p:spPr>
          <a:xfrm>
            <a:off x="393192" y="3101988"/>
            <a:ext cx="4004110" cy="2174756"/>
          </a:xfrm>
          <a:prstGeom prst="rect">
            <a:avLst/>
          </a:prstGeom>
        </p:spPr>
      </p:pic>
      <p:pic>
        <p:nvPicPr>
          <p:cNvPr id="7" name="Content Placeholder 6">
            <a:extLst>
              <a:ext uri="{FF2B5EF4-FFF2-40B4-BE49-F238E27FC236}">
                <a16:creationId xmlns:a16="http://schemas.microsoft.com/office/drawing/2014/main" id="{B145CDE2-4C70-42B3-9AAF-C95D80D02B0F}"/>
              </a:ext>
            </a:extLst>
          </p:cNvPr>
          <p:cNvPicPr>
            <a:picLocks noChangeAspect="1"/>
          </p:cNvPicPr>
          <p:nvPr/>
        </p:nvPicPr>
        <p:blipFill rotWithShape="1">
          <a:blip r:embed="rId3">
            <a:extLst>
              <a:ext uri="{28A0092B-C50C-407E-A947-70E740481C1C}">
                <a14:useLocalDpi xmlns:a14="http://schemas.microsoft.com/office/drawing/2010/main" val="0"/>
              </a:ext>
            </a:extLst>
          </a:blip>
          <a:srcRect b="50849"/>
          <a:stretch/>
        </p:blipFill>
        <p:spPr>
          <a:xfrm>
            <a:off x="4746700" y="3101988"/>
            <a:ext cx="3819000" cy="2901742"/>
          </a:xfrm>
          <a:prstGeom prst="rect">
            <a:avLst/>
          </a:prstGeom>
        </p:spPr>
      </p:pic>
      <p:sp>
        <p:nvSpPr>
          <p:cNvPr id="8" name="Rectangle 7">
            <a:extLst>
              <a:ext uri="{FF2B5EF4-FFF2-40B4-BE49-F238E27FC236}">
                <a16:creationId xmlns:a16="http://schemas.microsoft.com/office/drawing/2014/main" id="{9E39DB68-0278-4522-AC2D-11443DB5A669}"/>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B2BD44-3623-4527-AEA8-DE7042E24FCC}"/>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18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Model</a:t>
            </a:r>
            <a:br>
              <a:rPr lang="en-US" dirty="0"/>
            </a:br>
            <a:r>
              <a:rPr lang="en-US" sz="1600" dirty="0"/>
              <a:t>Miss Lime Petroleum System</a:t>
            </a:r>
            <a:endParaRPr lang="en-US" dirty="0"/>
          </a:p>
        </p:txBody>
      </p:sp>
      <p:sp>
        <p:nvSpPr>
          <p:cNvPr id="4" name="Text Placeholder 3"/>
          <p:cNvSpPr>
            <a:spLocks noGrp="1"/>
          </p:cNvSpPr>
          <p:nvPr>
            <p:ph type="body" sz="quarter" idx="13"/>
          </p:nvPr>
        </p:nvSpPr>
        <p:spPr/>
        <p:txBody>
          <a:bodyPr/>
          <a:lstStyle/>
          <a:p>
            <a:endParaRPr lang="en-US"/>
          </a:p>
        </p:txBody>
      </p:sp>
      <p:pic>
        <p:nvPicPr>
          <p:cNvPr id="7" name="Content Placeholder 4"/>
          <p:cNvPicPr>
            <a:picLocks noChangeAspect="1"/>
          </p:cNvPicPr>
          <p:nvPr/>
        </p:nvPicPr>
        <p:blipFill rotWithShape="1">
          <a:blip r:embed="rId3"/>
          <a:srcRect t="-9" r="794" b="-1"/>
          <a:stretch/>
        </p:blipFill>
        <p:spPr>
          <a:xfrm>
            <a:off x="88900" y="1531972"/>
            <a:ext cx="8754644" cy="4512132"/>
          </a:xfrm>
          <a:prstGeom prst="rect">
            <a:avLst/>
          </a:prstGeom>
        </p:spPr>
      </p:pic>
      <p:pic>
        <p:nvPicPr>
          <p:cNvPr id="5" name="Picture 4">
            <a:extLst>
              <a:ext uri="{FF2B5EF4-FFF2-40B4-BE49-F238E27FC236}">
                <a16:creationId xmlns:a16="http://schemas.microsoft.com/office/drawing/2014/main" id="{BD82F7C2-1D17-46C7-870A-AF86AB30C6F9}"/>
              </a:ext>
            </a:extLst>
          </p:cNvPr>
          <p:cNvPicPr>
            <a:picLocks noChangeAspect="1"/>
          </p:cNvPicPr>
          <p:nvPr/>
        </p:nvPicPr>
        <p:blipFill>
          <a:blip r:embed="rId4"/>
          <a:stretch>
            <a:fillRect/>
          </a:stretch>
        </p:blipFill>
        <p:spPr>
          <a:xfrm>
            <a:off x="7175500" y="39491"/>
            <a:ext cx="1862137" cy="1343436"/>
          </a:xfrm>
          <a:prstGeom prst="rect">
            <a:avLst/>
          </a:prstGeom>
          <a:ln>
            <a:solidFill>
              <a:schemeClr val="bg2">
                <a:lumMod val="25000"/>
              </a:schemeClr>
            </a:solidFill>
          </a:ln>
        </p:spPr>
      </p:pic>
      <p:cxnSp>
        <p:nvCxnSpPr>
          <p:cNvPr id="11" name="Straight Connector 10">
            <a:extLst>
              <a:ext uri="{FF2B5EF4-FFF2-40B4-BE49-F238E27FC236}">
                <a16:creationId xmlns:a16="http://schemas.microsoft.com/office/drawing/2014/main" id="{83998D97-AFB2-4B58-98FA-1A2890AA4CF9}"/>
              </a:ext>
            </a:extLst>
          </p:cNvPr>
          <p:cNvCxnSpPr>
            <a:cxnSpLocks/>
          </p:cNvCxnSpPr>
          <p:nvPr/>
        </p:nvCxnSpPr>
        <p:spPr>
          <a:xfrm>
            <a:off x="7791202" y="153791"/>
            <a:ext cx="914400" cy="34912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C8ED347-670F-4EAE-8129-85E88CD2D63D}"/>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9D661CA-4B75-4498-BD73-55D21C4286B9}"/>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5F55390-FC90-45C2-B364-8F7834622CB5}"/>
              </a:ext>
            </a:extLst>
          </p:cNvPr>
          <p:cNvSpPr txBox="1"/>
          <p:nvPr/>
        </p:nvSpPr>
        <p:spPr>
          <a:xfrm>
            <a:off x="300456" y="1070307"/>
            <a:ext cx="6389102" cy="646331"/>
          </a:xfrm>
          <a:prstGeom prst="rect">
            <a:avLst/>
          </a:prstGeom>
          <a:noFill/>
        </p:spPr>
        <p:txBody>
          <a:bodyPr wrap="square">
            <a:spAutoFit/>
          </a:bodyPr>
          <a:lstStyle/>
          <a:p>
            <a:r>
              <a:rPr lang="en-US" sz="1800" dirty="0">
                <a:solidFill>
                  <a:srgbClr val="404040"/>
                </a:solidFill>
                <a:effectLst/>
                <a:latin typeface="Calibri" panose="020F0502020204030204" pitchFamily="34" charset="0"/>
                <a:ea typeface="inherit"/>
                <a:cs typeface="Calibri" panose="020F0502020204030204" pitchFamily="34" charset="0"/>
              </a:rPr>
              <a:t>Built a conceptual model incorporating observations and known principles.</a:t>
            </a:r>
            <a:endParaRPr lang="en-US" dirty="0"/>
          </a:p>
        </p:txBody>
      </p:sp>
    </p:spTree>
    <p:extLst>
      <p:ext uri="{BB962C8B-B14F-4D97-AF65-F5344CB8AC3E}">
        <p14:creationId xmlns:p14="http://schemas.microsoft.com/office/powerpoint/2010/main" val="277103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2695" y="1154627"/>
            <a:ext cx="8314105" cy="4802788"/>
          </a:xfrm>
        </p:spPr>
        <p:txBody>
          <a:bodyPr>
            <a:normAutofit/>
          </a:bodyPr>
          <a:lstStyle/>
          <a:p>
            <a:pPr marL="0" indent="0">
              <a:buNone/>
            </a:pPr>
            <a:r>
              <a:rPr lang="en-US" sz="1600" b="1" dirty="0"/>
              <a:t>Goal: Develop a model and map to predict 12 month oil production.  </a:t>
            </a:r>
          </a:p>
          <a:p>
            <a:r>
              <a:rPr lang="en-US" sz="1400" dirty="0"/>
              <a:t>What are the drivers of 12 month oil production?</a:t>
            </a:r>
          </a:p>
          <a:p>
            <a:pPr lvl="1"/>
            <a:r>
              <a:rPr lang="en-US" sz="1200" dirty="0"/>
              <a:t>Data exploration, visualizations, and conceptual model all suggested that 12 month oil production was driven by the interplay of various geologic and reservoir parameters.</a:t>
            </a:r>
          </a:p>
          <a:p>
            <a:pPr lvl="1"/>
            <a:r>
              <a:rPr lang="en-US" sz="1200" dirty="0"/>
              <a:t>No bi-variate cross-plot of variables were capable of adequately predicting 12 month oil production.</a:t>
            </a:r>
          </a:p>
          <a:p>
            <a:r>
              <a:rPr lang="en-US" sz="1400" dirty="0"/>
              <a:t>To properly model production; we considered various geologic and engineering attributes </a:t>
            </a:r>
          </a:p>
          <a:p>
            <a:pPr lvl="1"/>
            <a:r>
              <a:rPr lang="en-US" sz="1200" dirty="0"/>
              <a:t>A vs. B vs. C vs. D vs. E</a:t>
            </a:r>
          </a:p>
        </p:txBody>
      </p:sp>
      <p:pic>
        <p:nvPicPr>
          <p:cNvPr id="8" name="Picture 7"/>
          <p:cNvPicPr>
            <a:picLocks noChangeAspect="1"/>
          </p:cNvPicPr>
          <p:nvPr/>
        </p:nvPicPr>
        <p:blipFill>
          <a:blip r:embed="rId3"/>
          <a:stretch>
            <a:fillRect/>
          </a:stretch>
        </p:blipFill>
        <p:spPr>
          <a:xfrm>
            <a:off x="1414883" y="3122922"/>
            <a:ext cx="9351004" cy="3319606"/>
          </a:xfrm>
          <a:prstGeom prst="rect">
            <a:avLst/>
          </a:prstGeom>
        </p:spPr>
      </p:pic>
      <p:sp>
        <p:nvSpPr>
          <p:cNvPr id="6" name="Rectangle 5">
            <a:extLst>
              <a:ext uri="{FF2B5EF4-FFF2-40B4-BE49-F238E27FC236}">
                <a16:creationId xmlns:a16="http://schemas.microsoft.com/office/drawing/2014/main" id="{DB580CCE-BF02-442E-A916-4FECC40AADB4}"/>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E10795-DA6F-4294-B340-505EC504E18C}"/>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FC7980B8-B5AE-4B6F-BE35-E961CEECFC47}"/>
              </a:ext>
            </a:extLst>
          </p:cNvPr>
          <p:cNvSpPr>
            <a:spLocks noGrp="1"/>
          </p:cNvSpPr>
          <p:nvPr>
            <p:ph type="title"/>
          </p:nvPr>
        </p:nvSpPr>
        <p:spPr>
          <a:xfrm>
            <a:off x="393192" y="18288"/>
            <a:ext cx="8405654" cy="969264"/>
          </a:xfrm>
        </p:spPr>
        <p:txBody>
          <a:bodyPr/>
          <a:lstStyle/>
          <a:p>
            <a:r>
              <a:rPr lang="en-US" dirty="0"/>
              <a:t>Multivariate Statistics and Modeling</a:t>
            </a:r>
          </a:p>
        </p:txBody>
      </p:sp>
      <p:pic>
        <p:nvPicPr>
          <p:cNvPr id="4" name="Picture 3">
            <a:extLst>
              <a:ext uri="{FF2B5EF4-FFF2-40B4-BE49-F238E27FC236}">
                <a16:creationId xmlns:a16="http://schemas.microsoft.com/office/drawing/2014/main" id="{1C437F4B-1C8A-41AA-828E-6D9EAE8FAC58}"/>
              </a:ext>
            </a:extLst>
          </p:cNvPr>
          <p:cNvPicPr>
            <a:picLocks noChangeAspect="1"/>
          </p:cNvPicPr>
          <p:nvPr/>
        </p:nvPicPr>
        <p:blipFill>
          <a:blip r:embed="rId4"/>
          <a:stretch>
            <a:fillRect/>
          </a:stretch>
        </p:blipFill>
        <p:spPr>
          <a:xfrm>
            <a:off x="84622" y="3526865"/>
            <a:ext cx="2889584" cy="3004947"/>
          </a:xfrm>
          <a:prstGeom prst="rect">
            <a:avLst/>
          </a:prstGeom>
        </p:spPr>
      </p:pic>
      <p:pic>
        <p:nvPicPr>
          <p:cNvPr id="12" name="Picture 11">
            <a:extLst>
              <a:ext uri="{FF2B5EF4-FFF2-40B4-BE49-F238E27FC236}">
                <a16:creationId xmlns:a16="http://schemas.microsoft.com/office/drawing/2014/main" id="{C6A118ED-A052-4F19-8BE5-DFEA237F93F6}"/>
              </a:ext>
            </a:extLst>
          </p:cNvPr>
          <p:cNvPicPr>
            <a:picLocks noChangeAspect="1"/>
          </p:cNvPicPr>
          <p:nvPr/>
        </p:nvPicPr>
        <p:blipFill>
          <a:blip r:embed="rId5"/>
          <a:stretch>
            <a:fillRect/>
          </a:stretch>
        </p:blipFill>
        <p:spPr>
          <a:xfrm>
            <a:off x="822609" y="3348297"/>
            <a:ext cx="1631834" cy="290008"/>
          </a:xfrm>
          <a:prstGeom prst="rect">
            <a:avLst/>
          </a:prstGeom>
        </p:spPr>
      </p:pic>
    </p:spTree>
    <p:extLst>
      <p:ext uri="{BB962C8B-B14F-4D97-AF65-F5344CB8AC3E}">
        <p14:creationId xmlns:p14="http://schemas.microsoft.com/office/powerpoint/2010/main" val="203078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b="17280"/>
          <a:stretch/>
        </p:blipFill>
        <p:spPr>
          <a:xfrm>
            <a:off x="183293" y="3900333"/>
            <a:ext cx="8739312" cy="2483227"/>
          </a:xfrm>
          <a:prstGeom prst="rect">
            <a:avLst/>
          </a:prstGeom>
        </p:spPr>
      </p:pic>
      <p:sp>
        <p:nvSpPr>
          <p:cNvPr id="2" name="Title 1"/>
          <p:cNvSpPr>
            <a:spLocks noGrp="1"/>
          </p:cNvSpPr>
          <p:nvPr>
            <p:ph type="title"/>
          </p:nvPr>
        </p:nvSpPr>
        <p:spPr>
          <a:xfrm>
            <a:off x="241300" y="340983"/>
            <a:ext cx="8229600" cy="582977"/>
          </a:xfrm>
        </p:spPr>
        <p:txBody>
          <a:bodyPr/>
          <a:lstStyle/>
          <a:p>
            <a:r>
              <a:rPr lang="en-US" dirty="0"/>
              <a:t>Multivariate Model</a:t>
            </a:r>
          </a:p>
        </p:txBody>
      </p:sp>
      <p:sp>
        <p:nvSpPr>
          <p:cNvPr id="5" name="Slide Number Placeholder 4"/>
          <p:cNvSpPr>
            <a:spLocks noGrp="1"/>
          </p:cNvSpPr>
          <p:nvPr>
            <p:ph type="sldNum" sz="quarter" idx="13"/>
          </p:nvPr>
        </p:nvSpPr>
        <p:spPr/>
        <p:txBody>
          <a:bodyPr/>
          <a:lstStyle/>
          <a:p>
            <a:fld id="{85B92FF8-C05B-4D21-A7AE-F7E90279919F}" type="slidenum">
              <a:rPr lang="en-US" smtClean="0"/>
              <a:pPr/>
              <a:t>16</a:t>
            </a:fld>
            <a:endParaRPr lang="en-US" dirty="0"/>
          </a:p>
        </p:txBody>
      </p:sp>
      <p:sp>
        <p:nvSpPr>
          <p:cNvPr id="16" name="Rectangle 15">
            <a:extLst>
              <a:ext uri="{FF2B5EF4-FFF2-40B4-BE49-F238E27FC236}">
                <a16:creationId xmlns:a16="http://schemas.microsoft.com/office/drawing/2014/main" id="{39547056-6ADA-42CD-B037-078CA9C7CE5B}"/>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EF2FBA-4B15-4490-BDAF-C0B8062E663E}"/>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D03E87-AE59-49C5-B4B4-1B4ACDA3990E}"/>
              </a:ext>
            </a:extLst>
          </p:cNvPr>
          <p:cNvSpPr/>
          <p:nvPr/>
        </p:nvSpPr>
        <p:spPr>
          <a:xfrm>
            <a:off x="5589374" y="3024369"/>
            <a:ext cx="3333231" cy="780774"/>
          </a:xfrm>
          <a:prstGeom prst="rect">
            <a:avLst/>
          </a:prstGeom>
          <a:solidFill>
            <a:srgbClr val="F9F9F9">
              <a:alpha val="34902"/>
            </a:srgbClr>
          </a:solidFill>
          <a:ln>
            <a:solidFill>
              <a:srgbClr val="34973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0547B6D4-F906-4FFE-A481-D1443B46F950}"/>
              </a:ext>
            </a:extLst>
          </p:cNvPr>
          <p:cNvSpPr txBox="1">
            <a:spLocks/>
          </p:cNvSpPr>
          <p:nvPr/>
        </p:nvSpPr>
        <p:spPr>
          <a:xfrm>
            <a:off x="4540221" y="3289522"/>
            <a:ext cx="5582652" cy="426855"/>
          </a:xfrm>
          <a:prstGeom prst="rect">
            <a:avLst/>
          </a:prstGeom>
        </p:spPr>
        <p:txBody>
          <a:bodyPr vert="horz" lIns="91440" tIns="45720" rIns="91440" bIns="45720" numCol="2" rtlCol="0">
            <a:noAutofit/>
          </a:bodyPr>
          <a:lstStyle>
            <a:lvl1pPr marL="233363" indent="-233363" algn="l" defTabSz="914400" rtl="0" eaLnBrk="1" latinLnBrk="0" hangingPunct="1">
              <a:lnSpc>
                <a:spcPct val="100000"/>
              </a:lnSpc>
              <a:spcBef>
                <a:spcPts val="300"/>
              </a:spcBef>
              <a:spcAft>
                <a:spcPts val="600"/>
              </a:spcAft>
              <a:buClrTx/>
              <a:buFont typeface="Arial" panose="020B0604020202020204" pitchFamily="34" charset="0"/>
              <a:buChar char="•"/>
              <a:defRPr lang="en-US" sz="1800" kern="1200" dirty="0" smtClean="0">
                <a:solidFill>
                  <a:schemeClr val="accent1"/>
                </a:solidFill>
                <a:latin typeface="+mn-lt"/>
                <a:ea typeface="+mn-ea"/>
                <a:cs typeface="+mn-cs"/>
              </a:defRPr>
            </a:lvl1pPr>
            <a:lvl2pPr marL="511175" indent="-223838" algn="l" defTabSz="914400" rtl="0" eaLnBrk="1" latinLnBrk="0" hangingPunct="1">
              <a:lnSpc>
                <a:spcPct val="100000"/>
              </a:lnSpc>
              <a:spcBef>
                <a:spcPts val="300"/>
              </a:spcBef>
              <a:spcAft>
                <a:spcPts val="600"/>
              </a:spcAft>
              <a:buClr>
                <a:schemeClr val="accent2"/>
              </a:buClr>
              <a:buFont typeface="Arial" panose="020B0604020202020204" pitchFamily="34" charset="0"/>
              <a:buChar char="˃"/>
              <a:defRPr lang="en-US" sz="1600" kern="1200" baseline="0" dirty="0" smtClean="0">
                <a:solidFill>
                  <a:schemeClr val="accent3"/>
                </a:solidFill>
                <a:latin typeface="+mn-lt"/>
                <a:ea typeface="+mn-ea"/>
                <a:cs typeface="+mn-cs"/>
              </a:defRPr>
            </a:lvl2pPr>
            <a:lvl3pPr marL="798513" indent="-166688" algn="l" defTabSz="914400" rtl="0" eaLnBrk="1" latinLnBrk="0" hangingPunct="1">
              <a:lnSpc>
                <a:spcPct val="100000"/>
              </a:lnSpc>
              <a:spcBef>
                <a:spcPts val="300"/>
              </a:spcBef>
              <a:spcAft>
                <a:spcPts val="600"/>
              </a:spcAft>
              <a:buClrTx/>
              <a:buFont typeface="Arial" panose="020B0604020202020204" pitchFamily="34" charset="0"/>
              <a:buChar char="•"/>
              <a:tabLst/>
              <a:defRPr lang="en-US" sz="1400" kern="1200" baseline="0" dirty="0" smtClean="0">
                <a:solidFill>
                  <a:schemeClr val="accent3"/>
                </a:solidFill>
                <a:latin typeface="+mn-lt"/>
                <a:ea typeface="+mn-ea"/>
                <a:cs typeface="+mn-cs"/>
              </a:defRPr>
            </a:lvl3pPr>
            <a:lvl4pPr marL="798513" indent="-4763" algn="l" defTabSz="914400" rtl="0" eaLnBrk="1" latinLnBrk="0" hangingPunct="1">
              <a:lnSpc>
                <a:spcPct val="100000"/>
              </a:lnSpc>
              <a:spcBef>
                <a:spcPts val="300"/>
              </a:spcBef>
              <a:spcAft>
                <a:spcPts val="600"/>
              </a:spcAft>
              <a:buClrTx/>
              <a:buFont typeface="Arial" panose="020B0604020202020204" pitchFamily="34" charset="0"/>
              <a:buChar char="​"/>
              <a:defRPr lang="en-US" sz="1200" kern="1200" dirty="0" smtClean="0">
                <a:solidFill>
                  <a:schemeClr val="accent3"/>
                </a:solidFill>
                <a:latin typeface="+mn-lt"/>
                <a:ea typeface="+mn-ea"/>
                <a:cs typeface="+mn-cs"/>
              </a:defRPr>
            </a:lvl4pPr>
            <a:lvl5pPr marL="1201738" indent="-230188" algn="l" defTabSz="914400" rtl="0" eaLnBrk="1" latinLnBrk="0" hangingPunct="1">
              <a:lnSpc>
                <a:spcPct val="100000"/>
              </a:lnSpc>
              <a:spcBef>
                <a:spcPts val="300"/>
              </a:spcBef>
              <a:spcAft>
                <a:spcPts val="600"/>
              </a:spcAft>
              <a:buClrTx/>
              <a:buFontTx/>
              <a:buChar char="‒"/>
              <a:defRPr lang="en-US" sz="1200" kern="1200" dirty="0" smtClean="0">
                <a:solidFill>
                  <a:schemeClr val="accent3"/>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031875" indent="166688"/>
            <a:r>
              <a:rPr lang="en-US" sz="1050" dirty="0"/>
              <a:t>~700 wells </a:t>
            </a:r>
          </a:p>
          <a:p>
            <a:pPr marL="1031875" indent="166688"/>
            <a:r>
              <a:rPr lang="en-US" sz="1050" dirty="0"/>
              <a:t>10 geologic attributes</a:t>
            </a:r>
          </a:p>
          <a:p>
            <a:pPr marL="173038" indent="-173038"/>
            <a:endParaRPr lang="en-US" sz="1050" dirty="0"/>
          </a:p>
          <a:p>
            <a:pPr marL="173038" indent="-173038"/>
            <a:r>
              <a:rPr lang="en-US" sz="1050" dirty="0"/>
              <a:t>6 engineering variables</a:t>
            </a:r>
          </a:p>
          <a:p>
            <a:pPr marL="173038" indent="-173038"/>
            <a:r>
              <a:rPr lang="en-US" sz="1050" dirty="0"/>
              <a:t>5 seismic attributes</a:t>
            </a:r>
          </a:p>
        </p:txBody>
      </p:sp>
      <p:sp>
        <p:nvSpPr>
          <p:cNvPr id="20" name="Content Placeholder 2">
            <a:extLst>
              <a:ext uri="{FF2B5EF4-FFF2-40B4-BE49-F238E27FC236}">
                <a16:creationId xmlns:a16="http://schemas.microsoft.com/office/drawing/2014/main" id="{AEEFE498-7FF9-4508-9F0B-BD18A9459893}"/>
              </a:ext>
            </a:extLst>
          </p:cNvPr>
          <p:cNvSpPr>
            <a:spLocks noGrp="1"/>
          </p:cNvSpPr>
          <p:nvPr>
            <p:ph idx="1"/>
          </p:nvPr>
        </p:nvSpPr>
        <p:spPr>
          <a:xfrm>
            <a:off x="395899" y="1114341"/>
            <a:ext cx="8229600" cy="1984802"/>
          </a:xfrm>
        </p:spPr>
        <p:txBody>
          <a:bodyPr>
            <a:normAutofit fontScale="92500" lnSpcReduction="20000"/>
          </a:bodyPr>
          <a:lstStyle/>
          <a:p>
            <a:r>
              <a:rPr lang="en-US" sz="2000" dirty="0"/>
              <a:t>Used linear regression and correlation tables to identify variables that correlate with 12 month oil production. </a:t>
            </a:r>
          </a:p>
          <a:p>
            <a:r>
              <a:rPr lang="en-US" sz="2000" dirty="0"/>
              <a:t>Removed collinear variables to avoid redundancy and overtraining the model</a:t>
            </a:r>
          </a:p>
          <a:p>
            <a:r>
              <a:rPr lang="en-US" sz="2000" dirty="0"/>
              <a:t>Selected variables for model inputs to: </a:t>
            </a:r>
          </a:p>
          <a:p>
            <a:pPr lvl="1"/>
            <a:r>
              <a:rPr lang="en-US" sz="1800" dirty="0"/>
              <a:t>Maximize stability, usability, predictive capability, and buy-in </a:t>
            </a:r>
          </a:p>
          <a:p>
            <a:endParaRPr lang="en-US" sz="2000" dirty="0"/>
          </a:p>
          <a:p>
            <a:endParaRPr lang="en-US" sz="2800" dirty="0"/>
          </a:p>
        </p:txBody>
      </p:sp>
      <p:sp>
        <p:nvSpPr>
          <p:cNvPr id="21" name="Rectangle 20">
            <a:extLst>
              <a:ext uri="{FF2B5EF4-FFF2-40B4-BE49-F238E27FC236}">
                <a16:creationId xmlns:a16="http://schemas.microsoft.com/office/drawing/2014/main" id="{F5EC3A14-3CF4-43E8-9E05-600BB5F3B046}"/>
              </a:ext>
            </a:extLst>
          </p:cNvPr>
          <p:cNvSpPr/>
          <p:nvPr/>
        </p:nvSpPr>
        <p:spPr>
          <a:xfrm>
            <a:off x="6365829" y="3028034"/>
            <a:ext cx="1677062" cy="307777"/>
          </a:xfrm>
          <a:prstGeom prst="rect">
            <a:avLst/>
          </a:prstGeom>
        </p:spPr>
        <p:txBody>
          <a:bodyPr wrap="none">
            <a:spAutoFit/>
          </a:bodyPr>
          <a:lstStyle/>
          <a:p>
            <a:r>
              <a:rPr lang="en-US" sz="1400" u="sng" dirty="0">
                <a:solidFill>
                  <a:srgbClr val="349737"/>
                </a:solidFill>
                <a:latin typeface="Arial"/>
                <a:cs typeface="Arial"/>
              </a:rPr>
              <a:t>Initial Model Inputs</a:t>
            </a:r>
          </a:p>
        </p:txBody>
      </p:sp>
    </p:spTree>
    <p:extLst>
      <p:ext uri="{BB962C8B-B14F-4D97-AF65-F5344CB8AC3E}">
        <p14:creationId xmlns:p14="http://schemas.microsoft.com/office/powerpoint/2010/main" val="158919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71484" y="2293789"/>
            <a:ext cx="6056575" cy="4153863"/>
          </a:xfrm>
          <a:prstGeom prst="rect">
            <a:avLst/>
          </a:prstGeom>
          <a:ln>
            <a:solidFill>
              <a:schemeClr val="tx1"/>
            </a:solidFill>
          </a:ln>
        </p:spPr>
      </p:pic>
      <p:sp>
        <p:nvSpPr>
          <p:cNvPr id="6" name="Rectangle 5">
            <a:extLst>
              <a:ext uri="{FF2B5EF4-FFF2-40B4-BE49-F238E27FC236}">
                <a16:creationId xmlns:a16="http://schemas.microsoft.com/office/drawing/2014/main" id="{3535B6CD-9633-4636-9A44-AAEBE4305B44}"/>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BAFAD4-89CF-4F77-9023-6362B90B0703}"/>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93D716D0-076C-4436-B369-06E909991631}"/>
              </a:ext>
            </a:extLst>
          </p:cNvPr>
          <p:cNvSpPr>
            <a:spLocks noGrp="1"/>
          </p:cNvSpPr>
          <p:nvPr>
            <p:ph idx="1"/>
          </p:nvPr>
        </p:nvSpPr>
        <p:spPr>
          <a:xfrm>
            <a:off x="241300" y="991402"/>
            <a:ext cx="6228877" cy="1443790"/>
          </a:xfrm>
        </p:spPr>
        <p:txBody>
          <a:bodyPr>
            <a:normAutofit fontScale="70000" lnSpcReduction="20000"/>
          </a:bodyPr>
          <a:lstStyle/>
          <a:p>
            <a:r>
              <a:rPr lang="en-US" sz="2000" dirty="0"/>
              <a:t>Ran the model with selected variables in Transform application (</a:t>
            </a:r>
            <a:r>
              <a:rPr lang="en-US" sz="2000" dirty="0" err="1"/>
              <a:t>Enverus</a:t>
            </a:r>
            <a:r>
              <a:rPr lang="en-US" sz="2000" dirty="0"/>
              <a:t>).</a:t>
            </a:r>
          </a:p>
          <a:p>
            <a:r>
              <a:rPr lang="en-US" sz="2000" dirty="0" err="1"/>
              <a:t>QC’d</a:t>
            </a:r>
            <a:r>
              <a:rPr lang="en-US" sz="2000" dirty="0"/>
              <a:t> model relationships using ‘Transform’ plots to ensure each variable within the model makes sense.</a:t>
            </a:r>
          </a:p>
          <a:p>
            <a:pPr lvl="1"/>
            <a:r>
              <a:rPr lang="en-US" sz="1800" dirty="0"/>
              <a:t>Plots show predicted increase/model sensitivity on Y with increasing values of each variable X.    </a:t>
            </a:r>
          </a:p>
          <a:p>
            <a:endParaRPr lang="en-US" sz="2000" dirty="0"/>
          </a:p>
          <a:p>
            <a:endParaRPr lang="en-US" sz="2800" dirty="0"/>
          </a:p>
        </p:txBody>
      </p:sp>
      <p:pic>
        <p:nvPicPr>
          <p:cNvPr id="12" name="Picture 11">
            <a:extLst>
              <a:ext uri="{FF2B5EF4-FFF2-40B4-BE49-F238E27FC236}">
                <a16:creationId xmlns:a16="http://schemas.microsoft.com/office/drawing/2014/main" id="{83B608D5-FADA-4776-80C2-81374A31A7BA}"/>
              </a:ext>
            </a:extLst>
          </p:cNvPr>
          <p:cNvPicPr>
            <a:picLocks noChangeAspect="1"/>
          </p:cNvPicPr>
          <p:nvPr/>
        </p:nvPicPr>
        <p:blipFill>
          <a:blip r:embed="rId4"/>
          <a:stretch>
            <a:fillRect/>
          </a:stretch>
        </p:blipFill>
        <p:spPr>
          <a:xfrm>
            <a:off x="6570572" y="194052"/>
            <a:ext cx="2573428" cy="1195504"/>
          </a:xfrm>
          <a:prstGeom prst="rect">
            <a:avLst/>
          </a:prstGeom>
        </p:spPr>
      </p:pic>
      <p:sp>
        <p:nvSpPr>
          <p:cNvPr id="13" name="Title 1">
            <a:extLst>
              <a:ext uri="{FF2B5EF4-FFF2-40B4-BE49-F238E27FC236}">
                <a16:creationId xmlns:a16="http://schemas.microsoft.com/office/drawing/2014/main" id="{7C208BA8-025E-4309-9A39-0A6F1A5200A9}"/>
              </a:ext>
            </a:extLst>
          </p:cNvPr>
          <p:cNvSpPr>
            <a:spLocks noGrp="1"/>
          </p:cNvSpPr>
          <p:nvPr>
            <p:ph type="title"/>
          </p:nvPr>
        </p:nvSpPr>
        <p:spPr>
          <a:xfrm>
            <a:off x="241300" y="340983"/>
            <a:ext cx="8229600" cy="582977"/>
          </a:xfrm>
        </p:spPr>
        <p:txBody>
          <a:bodyPr/>
          <a:lstStyle/>
          <a:p>
            <a:r>
              <a:rPr lang="en-US" dirty="0"/>
              <a:t>Multivariate Model</a:t>
            </a:r>
          </a:p>
        </p:txBody>
      </p:sp>
    </p:spTree>
    <p:extLst>
      <p:ext uri="{BB962C8B-B14F-4D97-AF65-F5344CB8AC3E}">
        <p14:creationId xmlns:p14="http://schemas.microsoft.com/office/powerpoint/2010/main" val="172611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818" y="200035"/>
            <a:ext cx="7714592" cy="582977"/>
          </a:xfrm>
        </p:spPr>
        <p:txBody>
          <a:bodyPr/>
          <a:lstStyle/>
          <a:p>
            <a:r>
              <a:rPr lang="en-US" dirty="0"/>
              <a:t>12 Month Oil Production Prediction Map </a:t>
            </a:r>
          </a:p>
        </p:txBody>
      </p:sp>
      <p:sp>
        <p:nvSpPr>
          <p:cNvPr id="4" name="Slide Number Placeholder 3"/>
          <p:cNvSpPr>
            <a:spLocks noGrp="1"/>
          </p:cNvSpPr>
          <p:nvPr>
            <p:ph type="sldNum" sz="quarter" idx="4"/>
          </p:nvPr>
        </p:nvSpPr>
        <p:spPr/>
        <p:txBody>
          <a:bodyPr/>
          <a:lstStyle/>
          <a:p>
            <a:fld id="{AA669E39-EEE2-41C1-BFF6-4FFBA008A244}" type="slidenum">
              <a:rPr>
                <a:solidFill>
                  <a:prstClr val="black">
                    <a:tint val="75000"/>
                  </a:prstClr>
                </a:solidFill>
              </a:rPr>
              <a:pPr/>
              <a:t>18</a:t>
            </a:fld>
            <a:endParaRPr dirty="0">
              <a:solidFill>
                <a:prstClr val="black">
                  <a:tint val="75000"/>
                </a:prstClr>
              </a:solidFill>
            </a:endParaRPr>
          </a:p>
        </p:txBody>
      </p:sp>
      <p:sp>
        <p:nvSpPr>
          <p:cNvPr id="33" name="Rectangle 32">
            <a:extLst>
              <a:ext uri="{FF2B5EF4-FFF2-40B4-BE49-F238E27FC236}">
                <a16:creationId xmlns:a16="http://schemas.microsoft.com/office/drawing/2014/main" id="{243108E8-2178-44D0-88A1-556C033EFFA2}"/>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9992069-1A72-4660-8A96-CB3949CECC1A}"/>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C9654D5-E180-4F76-92F6-DC1EC703E5FA}"/>
              </a:ext>
            </a:extLst>
          </p:cNvPr>
          <p:cNvGrpSpPr/>
          <p:nvPr/>
        </p:nvGrpSpPr>
        <p:grpSpPr>
          <a:xfrm>
            <a:off x="8265252" y="4676797"/>
            <a:ext cx="904415" cy="1549857"/>
            <a:chOff x="4474211" y="3072054"/>
            <a:chExt cx="904415" cy="1549857"/>
          </a:xfrm>
        </p:grpSpPr>
        <p:grpSp>
          <p:nvGrpSpPr>
            <p:cNvPr id="40" name="Group 39">
              <a:extLst>
                <a:ext uri="{FF2B5EF4-FFF2-40B4-BE49-F238E27FC236}">
                  <a16:creationId xmlns:a16="http://schemas.microsoft.com/office/drawing/2014/main" id="{53524451-BA3D-47C3-8791-31F472CDD517}"/>
                </a:ext>
              </a:extLst>
            </p:cNvPr>
            <p:cNvGrpSpPr/>
            <p:nvPr/>
          </p:nvGrpSpPr>
          <p:grpSpPr>
            <a:xfrm>
              <a:off x="4640514" y="3594329"/>
              <a:ext cx="600930" cy="1027582"/>
              <a:chOff x="4582780" y="3594329"/>
              <a:chExt cx="600930" cy="1027582"/>
            </a:xfrm>
          </p:grpSpPr>
          <p:pic>
            <p:nvPicPr>
              <p:cNvPr id="42" name="Picture 41">
                <a:extLst>
                  <a:ext uri="{FF2B5EF4-FFF2-40B4-BE49-F238E27FC236}">
                    <a16:creationId xmlns:a16="http://schemas.microsoft.com/office/drawing/2014/main" id="{12D3338D-2639-4736-B5D4-C1003C41EFA7}"/>
                  </a:ext>
                </a:extLst>
              </p:cNvPr>
              <p:cNvPicPr>
                <a:picLocks noChangeAspect="1"/>
              </p:cNvPicPr>
              <p:nvPr/>
            </p:nvPicPr>
            <p:blipFill rotWithShape="1">
              <a:blip r:embed="rId2">
                <a:extLst>
                  <a:ext uri="{28A0092B-C50C-407E-A947-70E740481C1C}">
                    <a14:useLocalDpi xmlns:a14="http://schemas.microsoft.com/office/drawing/2010/main" val="0"/>
                  </a:ext>
                </a:extLst>
              </a:blip>
              <a:srcRect l="87434" t="63731" r="5540" b="2113"/>
              <a:stretch/>
            </p:blipFill>
            <p:spPr bwMode="auto">
              <a:xfrm>
                <a:off x="4582780" y="3594329"/>
                <a:ext cx="391964" cy="1027582"/>
              </a:xfrm>
              <a:prstGeom prst="rect">
                <a:avLst/>
              </a:prstGeom>
              <a:noFill/>
            </p:spPr>
          </p:pic>
          <p:sp>
            <p:nvSpPr>
              <p:cNvPr id="43" name="TextBox 42">
                <a:extLst>
                  <a:ext uri="{FF2B5EF4-FFF2-40B4-BE49-F238E27FC236}">
                    <a16:creationId xmlns:a16="http://schemas.microsoft.com/office/drawing/2014/main" id="{6EF7DC81-7A35-4406-B789-F43887E7B9DD}"/>
                  </a:ext>
                </a:extLst>
              </p:cNvPr>
              <p:cNvSpPr txBox="1"/>
              <p:nvPr/>
            </p:nvSpPr>
            <p:spPr>
              <a:xfrm>
                <a:off x="5010304" y="3610663"/>
                <a:ext cx="173406" cy="153888"/>
              </a:xfrm>
              <a:prstGeom prst="rect">
                <a:avLst/>
              </a:prstGeom>
              <a:noFill/>
            </p:spPr>
            <p:txBody>
              <a:bodyPr wrap="square" lIns="0" tIns="0" rIns="0" bIns="0" rtlCol="0">
                <a:spAutoFit/>
              </a:bodyPr>
              <a:lstStyle/>
              <a:p>
                <a:endParaRPr lang="en-US" sz="1000" b="1" dirty="0"/>
              </a:p>
            </p:txBody>
          </p:sp>
        </p:grpSp>
        <p:sp>
          <p:nvSpPr>
            <p:cNvPr id="41" name="Rectangle 40">
              <a:extLst>
                <a:ext uri="{FF2B5EF4-FFF2-40B4-BE49-F238E27FC236}">
                  <a16:creationId xmlns:a16="http://schemas.microsoft.com/office/drawing/2014/main" id="{39EC71C9-441E-46A7-8FFB-B30D567DA282}"/>
                </a:ext>
              </a:extLst>
            </p:cNvPr>
            <p:cNvSpPr/>
            <p:nvPr/>
          </p:nvSpPr>
          <p:spPr>
            <a:xfrm>
              <a:off x="4474211" y="3072054"/>
              <a:ext cx="904415" cy="538609"/>
            </a:xfrm>
            <a:prstGeom prst="rect">
              <a:avLst/>
            </a:prstGeom>
          </p:spPr>
          <p:txBody>
            <a:bodyPr wrap="none">
              <a:spAutoFit/>
            </a:bodyPr>
            <a:lstStyle/>
            <a:p>
              <a:pPr>
                <a:spcAft>
                  <a:spcPts val="600"/>
                </a:spcAft>
              </a:pPr>
              <a:r>
                <a:rPr lang="en-US" sz="1200" b="1" dirty="0"/>
                <a:t>12 Month </a:t>
              </a:r>
            </a:p>
            <a:p>
              <a:pPr>
                <a:spcAft>
                  <a:spcPts val="600"/>
                </a:spcAft>
              </a:pPr>
              <a:r>
                <a:rPr lang="en-US" sz="1200" b="1" dirty="0"/>
                <a:t>Oil (MBO)</a:t>
              </a:r>
            </a:p>
          </p:txBody>
        </p:sp>
      </p:grpSp>
      <p:sp>
        <p:nvSpPr>
          <p:cNvPr id="44" name="5-Point Star 33">
            <a:extLst>
              <a:ext uri="{FF2B5EF4-FFF2-40B4-BE49-F238E27FC236}">
                <a16:creationId xmlns:a16="http://schemas.microsoft.com/office/drawing/2014/main" id="{431D3183-EA30-4EB2-A719-7815FD99B368}"/>
              </a:ext>
            </a:extLst>
          </p:cNvPr>
          <p:cNvSpPr/>
          <p:nvPr/>
        </p:nvSpPr>
        <p:spPr>
          <a:xfrm>
            <a:off x="6251858" y="4051289"/>
            <a:ext cx="155602" cy="161365"/>
          </a:xfrm>
          <a:prstGeom prst="star5">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45" name="Picture 44">
            <a:extLst>
              <a:ext uri="{FF2B5EF4-FFF2-40B4-BE49-F238E27FC236}">
                <a16:creationId xmlns:a16="http://schemas.microsoft.com/office/drawing/2014/main" id="{0C81FFF3-D16B-4D6F-81CB-BB6BA3ACAE5A}"/>
              </a:ext>
            </a:extLst>
          </p:cNvPr>
          <p:cNvPicPr>
            <a:picLocks noChangeAspect="1"/>
          </p:cNvPicPr>
          <p:nvPr/>
        </p:nvPicPr>
        <p:blipFill>
          <a:blip r:embed="rId3"/>
          <a:stretch>
            <a:fillRect/>
          </a:stretch>
        </p:blipFill>
        <p:spPr>
          <a:xfrm>
            <a:off x="3661669" y="1142003"/>
            <a:ext cx="4603583" cy="5152354"/>
          </a:xfrm>
          <a:prstGeom prst="rect">
            <a:avLst/>
          </a:prstGeom>
          <a:ln>
            <a:solidFill>
              <a:schemeClr val="bg2">
                <a:lumMod val="50000"/>
              </a:schemeClr>
            </a:solidFill>
          </a:ln>
        </p:spPr>
      </p:pic>
      <p:sp>
        <p:nvSpPr>
          <p:cNvPr id="46" name="Content Placeholder 2">
            <a:extLst>
              <a:ext uri="{FF2B5EF4-FFF2-40B4-BE49-F238E27FC236}">
                <a16:creationId xmlns:a16="http://schemas.microsoft.com/office/drawing/2014/main" id="{7AEAD720-CC2D-45D0-8AB6-A60B596D8E79}"/>
              </a:ext>
            </a:extLst>
          </p:cNvPr>
          <p:cNvSpPr txBox="1">
            <a:spLocks/>
          </p:cNvSpPr>
          <p:nvPr/>
        </p:nvSpPr>
        <p:spPr>
          <a:xfrm>
            <a:off x="395899" y="1114340"/>
            <a:ext cx="3099468" cy="3098314"/>
          </a:xfrm>
          <a:prstGeom prst="rect">
            <a:avLst/>
          </a:prstGeom>
        </p:spPr>
        <p:txBody>
          <a:bodyPr>
            <a:normAutofit fontScale="92500" lnSpcReduction="20000"/>
          </a:bodyPr>
          <a:lstStyle>
            <a:lvl1pPr marL="233363" indent="-233363" algn="l" defTabSz="914400" rtl="0" eaLnBrk="1" latinLnBrk="0" hangingPunct="1">
              <a:lnSpc>
                <a:spcPct val="100000"/>
              </a:lnSpc>
              <a:spcBef>
                <a:spcPts val="300"/>
              </a:spcBef>
              <a:spcAft>
                <a:spcPts val="600"/>
              </a:spcAft>
              <a:buClrTx/>
              <a:buFont typeface="Arial" panose="020B0604020202020204" pitchFamily="34" charset="0"/>
              <a:buChar char="•"/>
              <a:defRPr lang="en-US" sz="1800" kern="1200" dirty="0" smtClean="0">
                <a:solidFill>
                  <a:schemeClr val="accent1"/>
                </a:solidFill>
                <a:latin typeface="+mn-lt"/>
                <a:ea typeface="+mn-ea"/>
                <a:cs typeface="+mn-cs"/>
              </a:defRPr>
            </a:lvl1pPr>
            <a:lvl2pPr marL="511175" indent="-223838" algn="l" defTabSz="914400" rtl="0" eaLnBrk="1" latinLnBrk="0" hangingPunct="1">
              <a:lnSpc>
                <a:spcPct val="100000"/>
              </a:lnSpc>
              <a:spcBef>
                <a:spcPts val="300"/>
              </a:spcBef>
              <a:spcAft>
                <a:spcPts val="600"/>
              </a:spcAft>
              <a:buClr>
                <a:schemeClr val="accent2"/>
              </a:buClr>
              <a:buFont typeface="Arial" panose="020B0604020202020204" pitchFamily="34" charset="0"/>
              <a:buChar char="˃"/>
              <a:defRPr lang="en-US" sz="1600" kern="1200" baseline="0" dirty="0" smtClean="0">
                <a:solidFill>
                  <a:schemeClr val="accent3"/>
                </a:solidFill>
                <a:latin typeface="+mn-lt"/>
                <a:ea typeface="+mn-ea"/>
                <a:cs typeface="+mn-cs"/>
              </a:defRPr>
            </a:lvl2pPr>
            <a:lvl3pPr marL="798513" indent="-166688" algn="l" defTabSz="914400" rtl="0" eaLnBrk="1" latinLnBrk="0" hangingPunct="1">
              <a:lnSpc>
                <a:spcPct val="100000"/>
              </a:lnSpc>
              <a:spcBef>
                <a:spcPts val="300"/>
              </a:spcBef>
              <a:spcAft>
                <a:spcPts val="600"/>
              </a:spcAft>
              <a:buClrTx/>
              <a:buFont typeface="Arial" panose="020B0604020202020204" pitchFamily="34" charset="0"/>
              <a:buChar char="•"/>
              <a:tabLst/>
              <a:defRPr lang="en-US" sz="1400" kern="1200" baseline="0" dirty="0" smtClean="0">
                <a:solidFill>
                  <a:schemeClr val="accent3"/>
                </a:solidFill>
                <a:latin typeface="+mn-lt"/>
                <a:ea typeface="+mn-ea"/>
                <a:cs typeface="+mn-cs"/>
              </a:defRPr>
            </a:lvl3pPr>
            <a:lvl4pPr marL="798513" indent="-4763" algn="l" defTabSz="914400" rtl="0" eaLnBrk="1" latinLnBrk="0" hangingPunct="1">
              <a:lnSpc>
                <a:spcPct val="100000"/>
              </a:lnSpc>
              <a:spcBef>
                <a:spcPts val="300"/>
              </a:spcBef>
              <a:spcAft>
                <a:spcPts val="600"/>
              </a:spcAft>
              <a:buClrTx/>
              <a:buFont typeface="Arial" panose="020B0604020202020204" pitchFamily="34" charset="0"/>
              <a:buChar char="​"/>
              <a:defRPr lang="en-US" sz="1200" kern="1200" dirty="0" smtClean="0">
                <a:solidFill>
                  <a:schemeClr val="accent3"/>
                </a:solidFill>
                <a:latin typeface="+mn-lt"/>
                <a:ea typeface="+mn-ea"/>
                <a:cs typeface="+mn-cs"/>
              </a:defRPr>
            </a:lvl4pPr>
            <a:lvl5pPr marL="1201738" indent="-230188" algn="l" defTabSz="914400" rtl="0" eaLnBrk="1" latinLnBrk="0" hangingPunct="1">
              <a:lnSpc>
                <a:spcPct val="100000"/>
              </a:lnSpc>
              <a:spcBef>
                <a:spcPts val="300"/>
              </a:spcBef>
              <a:spcAft>
                <a:spcPts val="600"/>
              </a:spcAft>
              <a:buClrTx/>
              <a:buFontTx/>
              <a:buChar char="‒"/>
              <a:defRPr lang="en-US" sz="1200" kern="1200" dirty="0" smtClean="0">
                <a:solidFill>
                  <a:schemeClr val="accent3"/>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Created a map to predict 12 month oil production  </a:t>
            </a:r>
          </a:p>
          <a:p>
            <a:r>
              <a:rPr lang="en-US" sz="2000" dirty="0"/>
              <a:t>Compared predictive values to actual values</a:t>
            </a:r>
          </a:p>
          <a:p>
            <a:r>
              <a:rPr lang="en-US" sz="2000" dirty="0" err="1"/>
              <a:t>QC’d</a:t>
            </a:r>
            <a:r>
              <a:rPr lang="en-US" sz="2000" dirty="0"/>
              <a:t> model and worked to find variables that might not be represented in or accounted for in the model.</a:t>
            </a:r>
          </a:p>
          <a:p>
            <a:r>
              <a:rPr lang="en-US" sz="2000" dirty="0"/>
              <a:t>Iterated…</a:t>
            </a:r>
          </a:p>
          <a:p>
            <a:endParaRPr lang="en-US" sz="2800" dirty="0"/>
          </a:p>
        </p:txBody>
      </p:sp>
    </p:spTree>
    <p:extLst>
      <p:ext uri="{BB962C8B-B14F-4D97-AF65-F5344CB8AC3E}">
        <p14:creationId xmlns:p14="http://schemas.microsoft.com/office/powerpoint/2010/main" val="1929449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D014-9C04-4AAC-9C19-789B03B2720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976B68BC-BE11-41D2-BC1B-A6FD00573AEC}"/>
              </a:ext>
            </a:extLst>
          </p:cNvPr>
          <p:cNvSpPr>
            <a:spLocks noGrp="1"/>
          </p:cNvSpPr>
          <p:nvPr>
            <p:ph idx="1"/>
          </p:nvPr>
        </p:nvSpPr>
        <p:spPr>
          <a:xfrm>
            <a:off x="347472" y="1116531"/>
            <a:ext cx="8451374" cy="2098307"/>
          </a:xfrm>
        </p:spPr>
        <p:txBody>
          <a:bodyPr>
            <a:normAutofit lnSpcReduction="10000"/>
          </a:bodyPr>
          <a:lstStyle/>
          <a:p>
            <a:r>
              <a:rPr lang="en-US" dirty="0"/>
              <a:t>Our work and mapping significantly increased the teams ability to predict oil production in the Miss Lime. </a:t>
            </a:r>
          </a:p>
          <a:p>
            <a:r>
              <a:rPr lang="en-US" dirty="0"/>
              <a:t>7 of the 8 wells that we selected had economics &gt; 30% ROI.</a:t>
            </a:r>
          </a:p>
          <a:p>
            <a:pPr lvl="1"/>
            <a:r>
              <a:rPr lang="en-US" dirty="0"/>
              <a:t>Average daily oil production more than doubled from the previous year</a:t>
            </a:r>
          </a:p>
          <a:p>
            <a:r>
              <a:rPr lang="en-US" dirty="0"/>
              <a:t>By comparison, more than half of the 30 wells drilled the year before lost money.</a:t>
            </a:r>
          </a:p>
          <a:p>
            <a:endParaRPr lang="en-US" dirty="0"/>
          </a:p>
        </p:txBody>
      </p:sp>
      <p:sp>
        <p:nvSpPr>
          <p:cNvPr id="4" name="Text Placeholder 3">
            <a:extLst>
              <a:ext uri="{FF2B5EF4-FFF2-40B4-BE49-F238E27FC236}">
                <a16:creationId xmlns:a16="http://schemas.microsoft.com/office/drawing/2014/main" id="{19B4C7EE-7367-418A-A525-9F41EAB0B38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AEE94E3-CDA2-46CA-8D64-309BC85EFAC9}"/>
              </a:ext>
            </a:extLst>
          </p:cNvPr>
          <p:cNvPicPr>
            <a:picLocks noChangeAspect="1"/>
          </p:cNvPicPr>
          <p:nvPr/>
        </p:nvPicPr>
        <p:blipFill rotWithShape="1">
          <a:blip r:embed="rId3"/>
          <a:srcRect l="400" t="47574"/>
          <a:stretch/>
        </p:blipFill>
        <p:spPr>
          <a:xfrm>
            <a:off x="125128" y="3297853"/>
            <a:ext cx="9018872" cy="3553665"/>
          </a:xfrm>
          <a:prstGeom prst="rect">
            <a:avLst/>
          </a:prstGeom>
        </p:spPr>
      </p:pic>
      <p:sp>
        <p:nvSpPr>
          <p:cNvPr id="8" name="Rectangle 7">
            <a:extLst>
              <a:ext uri="{FF2B5EF4-FFF2-40B4-BE49-F238E27FC236}">
                <a16:creationId xmlns:a16="http://schemas.microsoft.com/office/drawing/2014/main" id="{45BAD077-3D48-41F1-99CD-2DD1D79DFD53}"/>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09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Oklahoma Oil and Natural gas Wells</a:t>
            </a:r>
          </a:p>
        </p:txBody>
      </p:sp>
      <p:pic>
        <p:nvPicPr>
          <p:cNvPr id="5" name="Content Placeholder 4"/>
          <p:cNvPicPr>
            <a:picLocks noGrp="1" noChangeAspect="1"/>
          </p:cNvPicPr>
          <p:nvPr>
            <p:ph idx="1"/>
          </p:nvPr>
        </p:nvPicPr>
        <p:blipFill>
          <a:blip r:embed="rId2"/>
          <a:stretch>
            <a:fillRect/>
          </a:stretch>
        </p:blipFill>
        <p:spPr>
          <a:xfrm>
            <a:off x="0" y="1507886"/>
            <a:ext cx="5331413" cy="3954059"/>
          </a:xfrm>
          <a:prstGeom prst="rect">
            <a:avLst/>
          </a:prstGeom>
        </p:spPr>
      </p:pic>
      <p:sp>
        <p:nvSpPr>
          <p:cNvPr id="4" name="Text Placeholder 3"/>
          <p:cNvSpPr>
            <a:spLocks noGrp="1"/>
          </p:cNvSpPr>
          <p:nvPr>
            <p:ph type="body" sz="quarter" idx="13"/>
          </p:nvPr>
        </p:nvSpPr>
        <p:spPr/>
        <p:txBody>
          <a:bodyPr/>
          <a:lstStyle/>
          <a:p>
            <a:endParaRPr lang="en-US"/>
          </a:p>
        </p:txBody>
      </p:sp>
      <p:pic>
        <p:nvPicPr>
          <p:cNvPr id="6" name="Content Placeholder 4"/>
          <p:cNvPicPr>
            <a:picLocks noChangeAspect="1"/>
          </p:cNvPicPr>
          <p:nvPr/>
        </p:nvPicPr>
        <p:blipFill rotWithShape="1">
          <a:blip r:embed="rId3"/>
          <a:srcRect r="6498"/>
          <a:stretch/>
        </p:blipFill>
        <p:spPr>
          <a:xfrm>
            <a:off x="5245329" y="1551398"/>
            <a:ext cx="3790721" cy="4246152"/>
          </a:xfrm>
          <a:prstGeom prst="rect">
            <a:avLst/>
          </a:prstGeom>
        </p:spPr>
      </p:pic>
      <p:sp>
        <p:nvSpPr>
          <p:cNvPr id="7" name="TextBox 6"/>
          <p:cNvSpPr txBox="1"/>
          <p:nvPr/>
        </p:nvSpPr>
        <p:spPr>
          <a:xfrm>
            <a:off x="641350" y="2444750"/>
            <a:ext cx="2101850" cy="830997"/>
          </a:xfrm>
          <a:prstGeom prst="rect">
            <a:avLst/>
          </a:prstGeom>
          <a:solidFill>
            <a:schemeClr val="bg1"/>
          </a:solidFill>
          <a:ln w="635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D6E71"/>
                </a:solidFill>
                <a:effectLst/>
                <a:uLnTx/>
                <a:uFillTx/>
                <a:latin typeface="Arial"/>
                <a:ea typeface="+mn-ea"/>
                <a:cs typeface="+mn-cs"/>
              </a:rPr>
              <a:t>&gt;540,000 oil and gas wells have been drilled in Oklahoma</a:t>
            </a:r>
          </a:p>
        </p:txBody>
      </p:sp>
      <p:sp>
        <p:nvSpPr>
          <p:cNvPr id="3" name="Rectangle 2">
            <a:extLst>
              <a:ext uri="{FF2B5EF4-FFF2-40B4-BE49-F238E27FC236}">
                <a16:creationId xmlns:a16="http://schemas.microsoft.com/office/drawing/2014/main" id="{E2DF8863-E2A5-486E-AECB-CDC6F789F83A}"/>
              </a:ext>
            </a:extLst>
          </p:cNvPr>
          <p:cNvSpPr/>
          <p:nvPr/>
        </p:nvSpPr>
        <p:spPr>
          <a:xfrm>
            <a:off x="3810000" y="1518273"/>
            <a:ext cx="1801528" cy="11094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7D29F1A4-6449-42D3-B4A5-46204B35DCD3}"/>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121B36-5AFA-4132-A087-B3E65B8803AE}"/>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6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E696-BA9F-444B-9984-4A1E0632A706}"/>
              </a:ext>
            </a:extLst>
          </p:cNvPr>
          <p:cNvSpPr>
            <a:spLocks noGrp="1"/>
          </p:cNvSpPr>
          <p:nvPr>
            <p:ph type="title"/>
          </p:nvPr>
        </p:nvSpPr>
        <p:spPr>
          <a:xfrm>
            <a:off x="393192" y="418520"/>
            <a:ext cx="8405654" cy="569031"/>
          </a:xfrm>
        </p:spPr>
        <p:txBody>
          <a:bodyPr/>
          <a:lstStyle/>
          <a:p>
            <a:r>
              <a:rPr lang="en-US" dirty="0"/>
              <a:t>Questions?</a:t>
            </a:r>
          </a:p>
        </p:txBody>
      </p:sp>
      <p:sp>
        <p:nvSpPr>
          <p:cNvPr id="4" name="Text Placeholder 3">
            <a:extLst>
              <a:ext uri="{FF2B5EF4-FFF2-40B4-BE49-F238E27FC236}">
                <a16:creationId xmlns:a16="http://schemas.microsoft.com/office/drawing/2014/main" id="{4970BAE8-B54B-405A-AAE6-4F877A03B13B}"/>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D75FFCC6-176C-4E05-92B7-D6F4175AC50C}"/>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5A8A2B-5B3E-4426-95CF-381F3E27C65D}"/>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5C73F6-FE39-4185-BBA8-52ABED9F194F}"/>
              </a:ext>
            </a:extLst>
          </p:cNvPr>
          <p:cNvPicPr>
            <a:picLocks noChangeAspect="1"/>
          </p:cNvPicPr>
          <p:nvPr/>
        </p:nvPicPr>
        <p:blipFill>
          <a:blip r:embed="rId2"/>
          <a:stretch>
            <a:fillRect/>
          </a:stretch>
        </p:blipFill>
        <p:spPr>
          <a:xfrm>
            <a:off x="4557577" y="0"/>
            <a:ext cx="4586423" cy="6858000"/>
          </a:xfrm>
          <a:prstGeom prst="rect">
            <a:avLst/>
          </a:prstGeom>
        </p:spPr>
      </p:pic>
    </p:spTree>
    <p:extLst>
      <p:ext uri="{BB962C8B-B14F-4D97-AF65-F5344CB8AC3E}">
        <p14:creationId xmlns:p14="http://schemas.microsoft.com/office/powerpoint/2010/main" val="1432072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9" descr="PhilPico-base-map.gif">
            <a:extLst>
              <a:ext uri="{FF2B5EF4-FFF2-40B4-BE49-F238E27FC236}">
                <a16:creationId xmlns:a16="http://schemas.microsoft.com/office/drawing/2014/main" id="{FB3B1C3D-A91C-4692-BE76-39F57AABF3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61950"/>
            <a:ext cx="4208463"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70409038-079D-43D7-9CC5-7E41E5A72088}"/>
              </a:ext>
            </a:extLst>
          </p:cNvPr>
          <p:cNvSpPr>
            <a:spLocks noGrp="1"/>
          </p:cNvSpPr>
          <p:nvPr>
            <p:ph type="title"/>
          </p:nvPr>
        </p:nvSpPr>
        <p:spPr>
          <a:xfrm>
            <a:off x="266923" y="188913"/>
            <a:ext cx="4114800" cy="914400"/>
          </a:xfrm>
        </p:spPr>
        <p:txBody>
          <a:bodyPr>
            <a:normAutofit/>
          </a:bodyPr>
          <a:lstStyle/>
          <a:p>
            <a:pPr eaLnBrk="1" fontAlgn="auto" hangingPunct="1">
              <a:spcAft>
                <a:spcPts val="0"/>
              </a:spcAft>
              <a:defRPr/>
            </a:pPr>
            <a:r>
              <a:rPr lang="en-US" sz="2000" dirty="0"/>
              <a:t>When were the Uinta Mountains Formed?</a:t>
            </a:r>
            <a:endParaRPr sz="2000" dirty="0"/>
          </a:p>
        </p:txBody>
      </p:sp>
      <p:grpSp>
        <p:nvGrpSpPr>
          <p:cNvPr id="3" name="Group 19">
            <a:extLst>
              <a:ext uri="{FF2B5EF4-FFF2-40B4-BE49-F238E27FC236}">
                <a16:creationId xmlns:a16="http://schemas.microsoft.com/office/drawing/2014/main" id="{FEDC69D9-1890-403F-8B1B-4910B3F529D1}"/>
              </a:ext>
            </a:extLst>
          </p:cNvPr>
          <p:cNvGrpSpPr>
            <a:grpSpLocks/>
          </p:cNvGrpSpPr>
          <p:nvPr/>
        </p:nvGrpSpPr>
        <p:grpSpPr bwMode="auto">
          <a:xfrm>
            <a:off x="381000" y="163513"/>
            <a:ext cx="8551863" cy="6542087"/>
            <a:chOff x="381000" y="87313"/>
            <a:chExt cx="8551382" cy="6542087"/>
          </a:xfrm>
        </p:grpSpPr>
        <p:grpSp>
          <p:nvGrpSpPr>
            <p:cNvPr id="47112" name="Group 18">
              <a:extLst>
                <a:ext uri="{FF2B5EF4-FFF2-40B4-BE49-F238E27FC236}">
                  <a16:creationId xmlns:a16="http://schemas.microsoft.com/office/drawing/2014/main" id="{BDF63C73-15EE-411A-A952-8499D76F0C7C}"/>
                </a:ext>
              </a:extLst>
            </p:cNvPr>
            <p:cNvGrpSpPr>
              <a:grpSpLocks/>
            </p:cNvGrpSpPr>
            <p:nvPr/>
          </p:nvGrpSpPr>
          <p:grpSpPr bwMode="auto">
            <a:xfrm>
              <a:off x="8288818" y="87313"/>
              <a:ext cx="550382" cy="3875087"/>
              <a:chOff x="8288818" y="87313"/>
              <a:chExt cx="550382" cy="3875087"/>
            </a:xfrm>
          </p:grpSpPr>
          <p:cxnSp>
            <p:nvCxnSpPr>
              <p:cNvPr id="26" name="Straight Connector 25">
                <a:extLst>
                  <a:ext uri="{FF2B5EF4-FFF2-40B4-BE49-F238E27FC236}">
                    <a16:creationId xmlns:a16="http://schemas.microsoft.com/office/drawing/2014/main" id="{E0FD19EC-1CC1-44F1-853A-A25A7779401B}"/>
                  </a:ext>
                </a:extLst>
              </p:cNvPr>
              <p:cNvCxnSpPr>
                <a:endCxn id="47118" idx="2"/>
              </p:cNvCxnSpPr>
              <p:nvPr/>
            </p:nvCxnSpPr>
            <p:spPr>
              <a:xfrm rot="16200000" flipV="1">
                <a:off x="6921043" y="2032000"/>
                <a:ext cx="315118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7118" name="TextBox 26">
                <a:extLst>
                  <a:ext uri="{FF2B5EF4-FFF2-40B4-BE49-F238E27FC236}">
                    <a16:creationId xmlns:a16="http://schemas.microsoft.com/office/drawing/2014/main" id="{C0399EFD-496E-4170-9A3B-89E1753AD812}"/>
                  </a:ext>
                </a:extLst>
              </p:cNvPr>
              <p:cNvSpPr txBox="1">
                <a:spLocks noChangeArrowheads="1"/>
              </p:cNvSpPr>
              <p:nvPr/>
            </p:nvSpPr>
            <p:spPr bwMode="auto">
              <a:xfrm>
                <a:off x="8305800" y="87313"/>
                <a:ext cx="381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C00000"/>
                    </a:solidFill>
                    <a:latin typeface="Constantia" panose="02030602050306030303" pitchFamily="18" charset="0"/>
                  </a:rPr>
                  <a:t>A</a:t>
                </a:r>
              </a:p>
            </p:txBody>
          </p:sp>
          <p:sp>
            <p:nvSpPr>
              <p:cNvPr id="47119" name="TextBox 27">
                <a:extLst>
                  <a:ext uri="{FF2B5EF4-FFF2-40B4-BE49-F238E27FC236}">
                    <a16:creationId xmlns:a16="http://schemas.microsoft.com/office/drawing/2014/main" id="{0025F17C-711B-4837-A87C-5DA1BF7969BA}"/>
                  </a:ext>
                </a:extLst>
              </p:cNvPr>
              <p:cNvSpPr txBox="1">
                <a:spLocks noChangeArrowheads="1"/>
              </p:cNvSpPr>
              <p:nvPr/>
            </p:nvSpPr>
            <p:spPr bwMode="auto">
              <a:xfrm>
                <a:off x="8288818" y="3593068"/>
                <a:ext cx="5503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C00000"/>
                    </a:solidFill>
                    <a:latin typeface="Constantia" panose="02030602050306030303" pitchFamily="18" charset="0"/>
                  </a:rPr>
                  <a:t>A’</a:t>
                </a:r>
              </a:p>
            </p:txBody>
          </p:sp>
        </p:grpSp>
        <p:grpSp>
          <p:nvGrpSpPr>
            <p:cNvPr id="47113" name="Group 17">
              <a:extLst>
                <a:ext uri="{FF2B5EF4-FFF2-40B4-BE49-F238E27FC236}">
                  <a16:creationId xmlns:a16="http://schemas.microsoft.com/office/drawing/2014/main" id="{02AA9501-F9FD-41B1-ACD1-1BB30CFD376C}"/>
                </a:ext>
              </a:extLst>
            </p:cNvPr>
            <p:cNvGrpSpPr>
              <a:grpSpLocks/>
            </p:cNvGrpSpPr>
            <p:nvPr/>
          </p:nvGrpSpPr>
          <p:grpSpPr bwMode="auto">
            <a:xfrm>
              <a:off x="381000" y="4259262"/>
              <a:ext cx="8551382" cy="2370138"/>
              <a:chOff x="381000" y="4259262"/>
              <a:chExt cx="8551382" cy="2370138"/>
            </a:xfrm>
          </p:grpSpPr>
          <p:pic>
            <p:nvPicPr>
              <p:cNvPr id="47114" name="Picture 2">
                <a:extLst>
                  <a:ext uri="{FF2B5EF4-FFF2-40B4-BE49-F238E27FC236}">
                    <a16:creationId xmlns:a16="http://schemas.microsoft.com/office/drawing/2014/main" id="{C7C56853-17D5-45C2-AB53-3D5DA98A2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259262"/>
                <a:ext cx="84582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5" name="TextBox 26">
                <a:extLst>
                  <a:ext uri="{FF2B5EF4-FFF2-40B4-BE49-F238E27FC236}">
                    <a16:creationId xmlns:a16="http://schemas.microsoft.com/office/drawing/2014/main" id="{1CDFE424-0E76-4C77-93C3-27C82DDDA585}"/>
                  </a:ext>
                </a:extLst>
              </p:cNvPr>
              <p:cNvSpPr txBox="1">
                <a:spLocks noChangeArrowheads="1"/>
              </p:cNvSpPr>
              <p:nvPr/>
            </p:nvSpPr>
            <p:spPr bwMode="auto">
              <a:xfrm>
                <a:off x="456839" y="4274422"/>
                <a:ext cx="304800" cy="338554"/>
              </a:xfrm>
              <a:prstGeom prst="rect">
                <a:avLst/>
              </a:prstGeom>
              <a:solidFill>
                <a:schemeClr val="tx1"/>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srgbClr val="C00000"/>
                    </a:solidFill>
                    <a:latin typeface="Constantia" panose="02030602050306030303" pitchFamily="18" charset="0"/>
                  </a:rPr>
                  <a:t>A</a:t>
                </a:r>
              </a:p>
            </p:txBody>
          </p:sp>
          <p:sp>
            <p:nvSpPr>
              <p:cNvPr id="47116" name="TextBox 27">
                <a:extLst>
                  <a:ext uri="{FF2B5EF4-FFF2-40B4-BE49-F238E27FC236}">
                    <a16:creationId xmlns:a16="http://schemas.microsoft.com/office/drawing/2014/main" id="{DE3CBC53-1E4E-4E99-86C2-1543F5E80E9F}"/>
                  </a:ext>
                </a:extLst>
              </p:cNvPr>
              <p:cNvSpPr txBox="1">
                <a:spLocks noChangeArrowheads="1"/>
              </p:cNvSpPr>
              <p:nvPr/>
            </p:nvSpPr>
            <p:spPr bwMode="auto">
              <a:xfrm>
                <a:off x="8534400" y="4267200"/>
                <a:ext cx="397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C00000"/>
                    </a:solidFill>
                    <a:latin typeface="Constantia" panose="02030602050306030303" pitchFamily="18" charset="0"/>
                  </a:rPr>
                  <a:t>A’</a:t>
                </a:r>
              </a:p>
            </p:txBody>
          </p:sp>
        </p:grpSp>
      </p:grpSp>
      <p:sp>
        <p:nvSpPr>
          <p:cNvPr id="22" name="Oval 21">
            <a:extLst>
              <a:ext uri="{FF2B5EF4-FFF2-40B4-BE49-F238E27FC236}">
                <a16:creationId xmlns:a16="http://schemas.microsoft.com/office/drawing/2014/main" id="{EF3FF1E4-820B-4A54-AC6A-AE0220D8DC97}"/>
              </a:ext>
            </a:extLst>
          </p:cNvPr>
          <p:cNvSpPr/>
          <p:nvPr/>
        </p:nvSpPr>
        <p:spPr>
          <a:xfrm>
            <a:off x="6553200" y="914400"/>
            <a:ext cx="1447800" cy="304800"/>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a:extLst>
              <a:ext uri="{FF2B5EF4-FFF2-40B4-BE49-F238E27FC236}">
                <a16:creationId xmlns:a16="http://schemas.microsoft.com/office/drawing/2014/main" id="{23737AE1-9BAD-4552-9B62-1E9BADE3BEC2}"/>
              </a:ext>
            </a:extLst>
          </p:cNvPr>
          <p:cNvSpPr/>
          <p:nvPr/>
        </p:nvSpPr>
        <p:spPr>
          <a:xfrm>
            <a:off x="6248400" y="2133600"/>
            <a:ext cx="1447800" cy="304800"/>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74D175B5-FBD4-4961-9D84-78EA89C74DEC}"/>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
            <a:extLst>
              <a:ext uri="{FF2B5EF4-FFF2-40B4-BE49-F238E27FC236}">
                <a16:creationId xmlns:a16="http://schemas.microsoft.com/office/drawing/2014/main" id="{D8F15C7C-9840-4538-8ED0-399A0A9F8CD6}"/>
              </a:ext>
            </a:extLst>
          </p:cNvPr>
          <p:cNvSpPr>
            <a:spLocks noGrp="1"/>
          </p:cNvSpPr>
          <p:nvPr>
            <p:ph idx="1"/>
          </p:nvPr>
        </p:nvSpPr>
        <p:spPr>
          <a:xfrm>
            <a:off x="339725" y="1145448"/>
            <a:ext cx="3832225" cy="2027722"/>
          </a:xfrm>
        </p:spPr>
        <p:txBody>
          <a:bodyPr/>
          <a:lstStyle/>
          <a:p>
            <a:r>
              <a:rPr lang="en-US" dirty="0"/>
              <a:t>Conglomerates on the north flank of the Uinta Mountains preserve the erosional and uplift </a:t>
            </a:r>
          </a:p>
          <a:p>
            <a:pPr lvl="1"/>
            <a:r>
              <a:rPr lang="en-US" dirty="0"/>
              <a:t>Bridger Formation</a:t>
            </a:r>
          </a:p>
          <a:p>
            <a:pPr lvl="1"/>
            <a:r>
              <a:rPr lang="en-US" dirty="0"/>
              <a:t>Wasatch Formation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327E7A99-6222-4C03-BCCC-16847B8B2DA9}"/>
              </a:ext>
            </a:extLst>
          </p:cNvPr>
          <p:cNvSpPr>
            <a:spLocks noGrp="1"/>
          </p:cNvSpPr>
          <p:nvPr>
            <p:ph type="title"/>
          </p:nvPr>
        </p:nvSpPr>
        <p:spPr/>
        <p:txBody>
          <a:bodyPr/>
          <a:lstStyle/>
          <a:p>
            <a:pPr eaLnBrk="1" fontAlgn="auto" hangingPunct="1">
              <a:spcAft>
                <a:spcPts val="0"/>
              </a:spcAft>
              <a:defRPr/>
            </a:pPr>
            <a:endParaRPr/>
          </a:p>
        </p:txBody>
      </p:sp>
      <p:pic>
        <p:nvPicPr>
          <p:cNvPr id="55299" name="Picture 2" descr="Conglomerate source graph and figure">
            <a:extLst>
              <a:ext uri="{FF2B5EF4-FFF2-40B4-BE49-F238E27FC236}">
                <a16:creationId xmlns:a16="http://schemas.microsoft.com/office/drawing/2014/main" id="{21D7BB84-9562-4D94-8C5B-75DB79207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230" y="0"/>
            <a:ext cx="8667540" cy="5811688"/>
          </a:xfrm>
        </p:spPr>
      </p:pic>
      <p:sp>
        <p:nvSpPr>
          <p:cNvPr id="4" name="Rectangle 3">
            <a:extLst>
              <a:ext uri="{FF2B5EF4-FFF2-40B4-BE49-F238E27FC236}">
                <a16:creationId xmlns:a16="http://schemas.microsoft.com/office/drawing/2014/main" id="{56D176BE-3C79-4539-8669-D2F3980AA7B0}"/>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3">
            <a:extLst>
              <a:ext uri="{FF2B5EF4-FFF2-40B4-BE49-F238E27FC236}">
                <a16:creationId xmlns:a16="http://schemas.microsoft.com/office/drawing/2014/main" id="{39FF8785-791F-4C06-8F31-4C63C994A11F}"/>
              </a:ext>
            </a:extLst>
          </p:cNvPr>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409399"/>
            <a:ext cx="9117754" cy="143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D014-9C04-4AAC-9C19-789B03B272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6B68BC-BE11-41D2-BC1B-A6FD00573AEC}"/>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19B4C7EE-7367-418A-A525-9F41EAB0B38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AEE94E3-CDA2-46CA-8D64-309BC85EFAC9}"/>
              </a:ext>
            </a:extLst>
          </p:cNvPr>
          <p:cNvPicPr>
            <a:picLocks noChangeAspect="1"/>
          </p:cNvPicPr>
          <p:nvPr/>
        </p:nvPicPr>
        <p:blipFill>
          <a:blip r:embed="rId3"/>
          <a:stretch>
            <a:fillRect/>
          </a:stretch>
        </p:blipFill>
        <p:spPr>
          <a:xfrm>
            <a:off x="0" y="6482"/>
            <a:ext cx="9144000" cy="6845036"/>
          </a:xfrm>
          <a:prstGeom prst="rect">
            <a:avLst/>
          </a:prstGeom>
        </p:spPr>
      </p:pic>
      <p:sp>
        <p:nvSpPr>
          <p:cNvPr id="7" name="Rectangle 6">
            <a:extLst>
              <a:ext uri="{FF2B5EF4-FFF2-40B4-BE49-F238E27FC236}">
                <a16:creationId xmlns:a16="http://schemas.microsoft.com/office/drawing/2014/main" id="{3055A786-1C31-4ADD-9359-3E02E1E4ACF6}"/>
              </a:ext>
            </a:extLst>
          </p:cNvPr>
          <p:cNvSpPr/>
          <p:nvPr/>
        </p:nvSpPr>
        <p:spPr>
          <a:xfrm>
            <a:off x="1982804" y="149546"/>
            <a:ext cx="3917482" cy="353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6000B5D-3DC8-454B-906F-E193B52CDF8C}"/>
              </a:ext>
            </a:extLst>
          </p:cNvPr>
          <p:cNvCxnSpPr/>
          <p:nvPr/>
        </p:nvCxnSpPr>
        <p:spPr>
          <a:xfrm>
            <a:off x="3070459" y="2415941"/>
            <a:ext cx="712269"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EEBFDF8-881A-4698-B78B-08BAF9EA522B}"/>
              </a:ext>
            </a:extLst>
          </p:cNvPr>
          <p:cNvCxnSpPr>
            <a:cxnSpLocks/>
          </p:cNvCxnSpPr>
          <p:nvPr/>
        </p:nvCxnSpPr>
        <p:spPr>
          <a:xfrm flipV="1">
            <a:off x="614413" y="2637322"/>
            <a:ext cx="2773680" cy="8021"/>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75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Data-Driven Search for Oil and gas</a:t>
            </a:r>
          </a:p>
        </p:txBody>
      </p:sp>
      <p:pic>
        <p:nvPicPr>
          <p:cNvPr id="5" name="Content Placeholder 4"/>
          <p:cNvPicPr>
            <a:picLocks noGrp="1" noChangeAspect="1"/>
          </p:cNvPicPr>
          <p:nvPr>
            <p:ph idx="1"/>
          </p:nvPr>
        </p:nvPicPr>
        <p:blipFill>
          <a:blip r:embed="rId2"/>
          <a:stretch>
            <a:fillRect/>
          </a:stretch>
        </p:blipFill>
        <p:spPr>
          <a:xfrm>
            <a:off x="88900" y="3892985"/>
            <a:ext cx="7242498" cy="2389167"/>
          </a:xfrm>
          <a:prstGeom prst="rect">
            <a:avLst/>
          </a:prstGeom>
        </p:spPr>
      </p:pic>
      <p:sp>
        <p:nvSpPr>
          <p:cNvPr id="4" name="Text Placeholder 3"/>
          <p:cNvSpPr>
            <a:spLocks noGrp="1"/>
          </p:cNvSpPr>
          <p:nvPr>
            <p:ph type="body" sz="quarter" idx="13"/>
          </p:nvPr>
        </p:nvSpPr>
        <p:spPr/>
        <p:txBody>
          <a:bodyPr/>
          <a:lstStyle/>
          <a:p>
            <a:endParaRPr lang="en-US"/>
          </a:p>
        </p:txBody>
      </p:sp>
      <p:pic>
        <p:nvPicPr>
          <p:cNvPr id="6" name="Picture 5"/>
          <p:cNvPicPr>
            <a:picLocks noChangeAspect="1"/>
          </p:cNvPicPr>
          <p:nvPr/>
        </p:nvPicPr>
        <p:blipFill rotWithShape="1">
          <a:blip r:embed="rId3"/>
          <a:srcRect t="2325" r="7388" b="1"/>
          <a:stretch/>
        </p:blipFill>
        <p:spPr>
          <a:xfrm>
            <a:off x="3710150" y="1202076"/>
            <a:ext cx="3533132" cy="2402638"/>
          </a:xfrm>
          <a:prstGeom prst="rect">
            <a:avLst/>
          </a:prstGeom>
          <a:ln w="6350">
            <a:solidFill>
              <a:schemeClr val="tx1"/>
            </a:solidFill>
          </a:ln>
        </p:spPr>
      </p:pic>
      <p:pic>
        <p:nvPicPr>
          <p:cNvPr id="7" name="Picture 6"/>
          <p:cNvPicPr>
            <a:picLocks noChangeAspect="1"/>
          </p:cNvPicPr>
          <p:nvPr/>
        </p:nvPicPr>
        <p:blipFill>
          <a:blip r:embed="rId4"/>
          <a:stretch>
            <a:fillRect/>
          </a:stretch>
        </p:blipFill>
        <p:spPr>
          <a:xfrm>
            <a:off x="88900" y="1067470"/>
            <a:ext cx="3572447" cy="2580716"/>
          </a:xfrm>
          <a:prstGeom prst="rect">
            <a:avLst/>
          </a:prstGeom>
        </p:spPr>
      </p:pic>
      <p:pic>
        <p:nvPicPr>
          <p:cNvPr id="8" name="Picture 7"/>
          <p:cNvPicPr>
            <a:picLocks noChangeAspect="1"/>
          </p:cNvPicPr>
          <p:nvPr/>
        </p:nvPicPr>
        <p:blipFill>
          <a:blip r:embed="rId5"/>
          <a:stretch>
            <a:fillRect/>
          </a:stretch>
        </p:blipFill>
        <p:spPr>
          <a:xfrm>
            <a:off x="7443440" y="1202076"/>
            <a:ext cx="1521554" cy="4915375"/>
          </a:xfrm>
          <a:prstGeom prst="rect">
            <a:avLst/>
          </a:prstGeom>
        </p:spPr>
      </p:pic>
      <p:sp>
        <p:nvSpPr>
          <p:cNvPr id="9" name="Rectangle 8">
            <a:extLst>
              <a:ext uri="{FF2B5EF4-FFF2-40B4-BE49-F238E27FC236}">
                <a16:creationId xmlns:a16="http://schemas.microsoft.com/office/drawing/2014/main" id="{AA2DA609-3030-42E7-8D90-7DB9CEE7BDB1}"/>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80DE67-89E1-4450-8F2F-B19BA4B6E8DC}"/>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28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Petroleum System</a:t>
            </a:r>
            <a:br>
              <a:rPr lang="en-US" dirty="0"/>
            </a:br>
            <a:r>
              <a:rPr lang="en-US" sz="1800" dirty="0"/>
              <a:t>The key to Discovering Oil and Gas</a:t>
            </a:r>
            <a:endParaRPr lang="en-US" dirty="0"/>
          </a:p>
        </p:txBody>
      </p:sp>
      <p:sp>
        <p:nvSpPr>
          <p:cNvPr id="3" name="Content Placeholder 2"/>
          <p:cNvSpPr>
            <a:spLocks noGrp="1"/>
          </p:cNvSpPr>
          <p:nvPr>
            <p:ph idx="1"/>
          </p:nvPr>
        </p:nvSpPr>
        <p:spPr>
          <a:xfrm>
            <a:off x="347472" y="1251893"/>
            <a:ext cx="3696675" cy="4874271"/>
          </a:xfrm>
        </p:spPr>
        <p:txBody>
          <a:bodyPr>
            <a:normAutofit/>
          </a:bodyPr>
          <a:lstStyle/>
          <a:p>
            <a:r>
              <a:rPr lang="en-US" dirty="0"/>
              <a:t>To find oil underground the following 5 components must exist:</a:t>
            </a:r>
          </a:p>
          <a:p>
            <a:endParaRPr lang="en-US" dirty="0"/>
          </a:p>
          <a:p>
            <a:r>
              <a:rPr lang="en-US" dirty="0"/>
              <a:t>Source Rock</a:t>
            </a:r>
          </a:p>
          <a:p>
            <a:r>
              <a:rPr lang="en-US" dirty="0"/>
              <a:t>Migration</a:t>
            </a:r>
          </a:p>
          <a:p>
            <a:r>
              <a:rPr lang="en-US" dirty="0"/>
              <a:t>Reservoir (porous rocks)</a:t>
            </a:r>
          </a:p>
          <a:p>
            <a:r>
              <a:rPr lang="en-US" dirty="0"/>
              <a:t>Trap</a:t>
            </a:r>
          </a:p>
          <a:p>
            <a:r>
              <a:rPr lang="en-US" dirty="0"/>
              <a:t>Seal </a:t>
            </a:r>
          </a:p>
          <a:p>
            <a:endParaRPr lang="en-US" dirty="0"/>
          </a:p>
          <a:p>
            <a:endParaRPr lang="en-US" dirty="0"/>
          </a:p>
          <a:p>
            <a:pPr marL="0" indent="0">
              <a:buNone/>
            </a:pPr>
            <a:endParaRPr lang="en-US" dirty="0"/>
          </a:p>
          <a:p>
            <a:pPr marL="0" indent="0">
              <a:buNone/>
            </a:pPr>
            <a:endParaRPr lang="en-US" dirty="0"/>
          </a:p>
        </p:txBody>
      </p:sp>
      <p:sp>
        <p:nvSpPr>
          <p:cNvPr id="4" name="Text Placeholder 3"/>
          <p:cNvSpPr>
            <a:spLocks noGrp="1"/>
          </p:cNvSpPr>
          <p:nvPr>
            <p:ph type="body" sz="quarter" idx="13"/>
          </p:nvPr>
        </p:nvSpPr>
        <p:spPr/>
        <p:txBody>
          <a:bodyPr/>
          <a:lstStyle/>
          <a:p>
            <a:endParaRPr lang="en-US"/>
          </a:p>
        </p:txBody>
      </p:sp>
      <p:pic>
        <p:nvPicPr>
          <p:cNvPr id="7" name="Content Placeholder 4"/>
          <p:cNvPicPr>
            <a:picLocks noChangeAspect="1"/>
          </p:cNvPicPr>
          <p:nvPr/>
        </p:nvPicPr>
        <p:blipFill>
          <a:blip r:embed="rId2"/>
          <a:stretch>
            <a:fillRect/>
          </a:stretch>
        </p:blipFill>
        <p:spPr>
          <a:xfrm>
            <a:off x="3887917" y="1251893"/>
            <a:ext cx="5064059" cy="3798045"/>
          </a:xfrm>
          <a:prstGeom prst="rect">
            <a:avLst/>
          </a:prstGeom>
        </p:spPr>
      </p:pic>
      <p:sp>
        <p:nvSpPr>
          <p:cNvPr id="6" name="Rectangle 5">
            <a:extLst>
              <a:ext uri="{FF2B5EF4-FFF2-40B4-BE49-F238E27FC236}">
                <a16:creationId xmlns:a16="http://schemas.microsoft.com/office/drawing/2014/main" id="{C30D3F7E-65E4-4CA4-8AD4-117E5B86BA69}"/>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D4575A-26FD-4247-856F-3963B4D05A6F}"/>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D916E2-571F-47CD-8C4F-F3EF7C591802}"/>
              </a:ext>
            </a:extLst>
          </p:cNvPr>
          <p:cNvPicPr>
            <a:picLocks noChangeAspect="1"/>
          </p:cNvPicPr>
          <p:nvPr/>
        </p:nvPicPr>
        <p:blipFill rotWithShape="1">
          <a:blip r:embed="rId3"/>
          <a:srcRect t="707"/>
          <a:stretch/>
        </p:blipFill>
        <p:spPr>
          <a:xfrm>
            <a:off x="5403219" y="5316354"/>
            <a:ext cx="1276447" cy="767648"/>
          </a:xfrm>
          <a:prstGeom prst="rect">
            <a:avLst/>
          </a:prstGeom>
        </p:spPr>
      </p:pic>
      <p:sp>
        <p:nvSpPr>
          <p:cNvPr id="10" name="TextBox 9">
            <a:extLst>
              <a:ext uri="{FF2B5EF4-FFF2-40B4-BE49-F238E27FC236}">
                <a16:creationId xmlns:a16="http://schemas.microsoft.com/office/drawing/2014/main" id="{895A7243-4336-4128-834A-FA2967A72098}"/>
              </a:ext>
            </a:extLst>
          </p:cNvPr>
          <p:cNvSpPr txBox="1"/>
          <p:nvPr/>
        </p:nvSpPr>
        <p:spPr>
          <a:xfrm>
            <a:off x="6859345" y="5505197"/>
            <a:ext cx="3652463" cy="400110"/>
          </a:xfrm>
          <a:prstGeom prst="rect">
            <a:avLst/>
          </a:prstGeom>
          <a:noFill/>
        </p:spPr>
        <p:txBody>
          <a:bodyPr wrap="square" rtlCol="0">
            <a:spAutoFit/>
          </a:bodyPr>
          <a:lstStyle/>
          <a:p>
            <a:r>
              <a:rPr lang="en-US" sz="2000" dirty="0">
                <a:solidFill>
                  <a:schemeClr val="accent3"/>
                </a:solidFill>
              </a:rPr>
              <a:t>+ </a:t>
            </a:r>
            <a:r>
              <a:rPr lang="en-US" sz="2000" dirty="0">
                <a:solidFill>
                  <a:srgbClr val="FF0000"/>
                </a:solidFill>
              </a:rPr>
              <a:t>HEAT</a:t>
            </a:r>
            <a:r>
              <a:rPr lang="en-US" sz="2000" dirty="0">
                <a:solidFill>
                  <a:schemeClr val="accent3"/>
                </a:solidFill>
              </a:rPr>
              <a:t> = </a:t>
            </a:r>
            <a:r>
              <a:rPr lang="en-US" sz="2000" dirty="0"/>
              <a:t>OIL</a:t>
            </a:r>
          </a:p>
        </p:txBody>
      </p:sp>
      <p:sp>
        <p:nvSpPr>
          <p:cNvPr id="11" name="TextBox 10">
            <a:extLst>
              <a:ext uri="{FF2B5EF4-FFF2-40B4-BE49-F238E27FC236}">
                <a16:creationId xmlns:a16="http://schemas.microsoft.com/office/drawing/2014/main" id="{805D1F31-6A1A-45A8-A3E5-51399BCFA7FC}"/>
              </a:ext>
            </a:extLst>
          </p:cNvPr>
          <p:cNvSpPr txBox="1"/>
          <p:nvPr/>
        </p:nvSpPr>
        <p:spPr>
          <a:xfrm>
            <a:off x="3774091" y="5424571"/>
            <a:ext cx="1806222" cy="646331"/>
          </a:xfrm>
          <a:prstGeom prst="rect">
            <a:avLst/>
          </a:prstGeom>
          <a:noFill/>
        </p:spPr>
        <p:txBody>
          <a:bodyPr wrap="square">
            <a:spAutoFit/>
          </a:bodyPr>
          <a:lstStyle/>
          <a:p>
            <a:pPr algn="ctr"/>
            <a:r>
              <a:rPr lang="en-US" dirty="0"/>
              <a:t>Black Organic Shales</a:t>
            </a:r>
          </a:p>
        </p:txBody>
      </p:sp>
      <p:pic>
        <p:nvPicPr>
          <p:cNvPr id="12" name="Picture 11">
            <a:extLst>
              <a:ext uri="{FF2B5EF4-FFF2-40B4-BE49-F238E27FC236}">
                <a16:creationId xmlns:a16="http://schemas.microsoft.com/office/drawing/2014/main" id="{EF926E93-88B5-440F-8661-B7A647F7451F}"/>
              </a:ext>
            </a:extLst>
          </p:cNvPr>
          <p:cNvPicPr>
            <a:picLocks noChangeAspect="1"/>
          </p:cNvPicPr>
          <p:nvPr/>
        </p:nvPicPr>
        <p:blipFill rotWithShape="1">
          <a:blip r:embed="rId4"/>
          <a:srcRect l="50285" t="52082" r="5251" b="7606"/>
          <a:stretch/>
        </p:blipFill>
        <p:spPr>
          <a:xfrm>
            <a:off x="1148958" y="5088871"/>
            <a:ext cx="1624797" cy="1096230"/>
          </a:xfrm>
          <a:prstGeom prst="rect">
            <a:avLst/>
          </a:prstGeom>
          <a:ln w="12700">
            <a:solidFill>
              <a:schemeClr val="accent1"/>
            </a:solidFill>
          </a:ln>
        </p:spPr>
      </p:pic>
      <p:sp>
        <p:nvSpPr>
          <p:cNvPr id="14" name="TextBox 13">
            <a:extLst>
              <a:ext uri="{FF2B5EF4-FFF2-40B4-BE49-F238E27FC236}">
                <a16:creationId xmlns:a16="http://schemas.microsoft.com/office/drawing/2014/main" id="{0004A109-5C98-4B05-B7CB-DD1EFAAAB522}"/>
              </a:ext>
            </a:extLst>
          </p:cNvPr>
          <p:cNvSpPr txBox="1"/>
          <p:nvPr/>
        </p:nvSpPr>
        <p:spPr>
          <a:xfrm>
            <a:off x="1148958" y="4781094"/>
            <a:ext cx="2186516" cy="307777"/>
          </a:xfrm>
          <a:prstGeom prst="rect">
            <a:avLst/>
          </a:prstGeom>
          <a:noFill/>
        </p:spPr>
        <p:txBody>
          <a:bodyPr wrap="square">
            <a:spAutoFit/>
          </a:bodyPr>
          <a:lstStyle/>
          <a:p>
            <a:r>
              <a:rPr lang="en-US" sz="1400" dirty="0"/>
              <a:t>Porous Sandstone</a:t>
            </a:r>
          </a:p>
        </p:txBody>
      </p:sp>
    </p:spTree>
    <p:extLst>
      <p:ext uri="{BB962C8B-B14F-4D97-AF65-F5344CB8AC3E}">
        <p14:creationId xmlns:p14="http://schemas.microsoft.com/office/powerpoint/2010/main" val="2665804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5E01-3593-4C0F-92A9-8DA0C29404C8}"/>
              </a:ext>
            </a:extLst>
          </p:cNvPr>
          <p:cNvSpPr>
            <a:spLocks noGrp="1"/>
          </p:cNvSpPr>
          <p:nvPr>
            <p:ph type="title"/>
          </p:nvPr>
        </p:nvSpPr>
        <p:spPr/>
        <p:txBody>
          <a:bodyPr/>
          <a:lstStyle/>
          <a:p>
            <a:r>
              <a:rPr lang="en-US" dirty="0"/>
              <a:t>Miss Lime Play</a:t>
            </a:r>
          </a:p>
        </p:txBody>
      </p:sp>
      <p:sp>
        <p:nvSpPr>
          <p:cNvPr id="3" name="Content Placeholder 2">
            <a:extLst>
              <a:ext uri="{FF2B5EF4-FFF2-40B4-BE49-F238E27FC236}">
                <a16:creationId xmlns:a16="http://schemas.microsoft.com/office/drawing/2014/main" id="{39F89523-5D6D-4C38-8BA0-9395FECE55D2}"/>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AF201CD6-31F5-4FF9-A771-B0B6681C9C0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853CAD6-72CE-4F70-AB6D-77032B967695}"/>
              </a:ext>
            </a:extLst>
          </p:cNvPr>
          <p:cNvPicPr>
            <a:picLocks noChangeAspect="1"/>
          </p:cNvPicPr>
          <p:nvPr/>
        </p:nvPicPr>
        <p:blipFill rotWithShape="1">
          <a:blip r:embed="rId2"/>
          <a:srcRect t="15838"/>
          <a:stretch/>
        </p:blipFill>
        <p:spPr>
          <a:xfrm>
            <a:off x="0" y="1094253"/>
            <a:ext cx="9144000" cy="5751851"/>
          </a:xfrm>
          <a:prstGeom prst="rect">
            <a:avLst/>
          </a:prstGeom>
        </p:spPr>
      </p:pic>
      <p:sp>
        <p:nvSpPr>
          <p:cNvPr id="8" name="Rectangle 7">
            <a:extLst>
              <a:ext uri="{FF2B5EF4-FFF2-40B4-BE49-F238E27FC236}">
                <a16:creationId xmlns:a16="http://schemas.microsoft.com/office/drawing/2014/main" id="{08EDC432-DE7F-4205-94EA-760DD3C3A194}"/>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68FD9A2-8989-4B9B-8E7D-4A4230CA3665}"/>
              </a:ext>
            </a:extLst>
          </p:cNvPr>
          <p:cNvPicPr>
            <a:picLocks noChangeAspect="1"/>
          </p:cNvPicPr>
          <p:nvPr/>
        </p:nvPicPr>
        <p:blipFill rotWithShape="1">
          <a:blip r:embed="rId3"/>
          <a:srcRect l="51540" t="24492" r="4861" b="49060"/>
          <a:stretch/>
        </p:blipFill>
        <p:spPr>
          <a:xfrm>
            <a:off x="186893" y="4317023"/>
            <a:ext cx="3355204" cy="1446723"/>
          </a:xfrm>
          <a:prstGeom prst="rect">
            <a:avLst/>
          </a:prstGeom>
        </p:spPr>
      </p:pic>
      <p:pic>
        <p:nvPicPr>
          <p:cNvPr id="11" name="Picture 10">
            <a:extLst>
              <a:ext uri="{FF2B5EF4-FFF2-40B4-BE49-F238E27FC236}">
                <a16:creationId xmlns:a16="http://schemas.microsoft.com/office/drawing/2014/main" id="{3D741202-4EA0-4B62-9DC7-FDDADFE1076B}"/>
              </a:ext>
            </a:extLst>
          </p:cNvPr>
          <p:cNvPicPr>
            <a:picLocks noChangeAspect="1"/>
          </p:cNvPicPr>
          <p:nvPr/>
        </p:nvPicPr>
        <p:blipFill>
          <a:blip r:embed="rId4"/>
          <a:stretch>
            <a:fillRect/>
          </a:stretch>
        </p:blipFill>
        <p:spPr>
          <a:xfrm>
            <a:off x="6710848" y="92112"/>
            <a:ext cx="2331247" cy="1690975"/>
          </a:xfrm>
          <a:prstGeom prst="rect">
            <a:avLst/>
          </a:prstGeom>
        </p:spPr>
      </p:pic>
      <p:cxnSp>
        <p:nvCxnSpPr>
          <p:cNvPr id="13" name="Straight Connector 12">
            <a:extLst>
              <a:ext uri="{FF2B5EF4-FFF2-40B4-BE49-F238E27FC236}">
                <a16:creationId xmlns:a16="http://schemas.microsoft.com/office/drawing/2014/main" id="{2B29B51F-281C-42F2-A4CF-B612EEF8C11F}"/>
              </a:ext>
            </a:extLst>
          </p:cNvPr>
          <p:cNvCxnSpPr>
            <a:cxnSpLocks/>
          </p:cNvCxnSpPr>
          <p:nvPr/>
        </p:nvCxnSpPr>
        <p:spPr>
          <a:xfrm>
            <a:off x="7631723" y="272562"/>
            <a:ext cx="316523" cy="15742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4B41754-13F1-4905-8D33-BC61127DD02B}"/>
              </a:ext>
            </a:extLst>
          </p:cNvPr>
          <p:cNvSpPr/>
          <p:nvPr/>
        </p:nvSpPr>
        <p:spPr>
          <a:xfrm>
            <a:off x="101905" y="1094254"/>
            <a:ext cx="5349326" cy="569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6ECBFE6-CEFC-4FCB-A003-D3CE5CA3E974}"/>
              </a:ext>
            </a:extLst>
          </p:cNvPr>
          <p:cNvSpPr txBox="1"/>
          <p:nvPr/>
        </p:nvSpPr>
        <p:spPr>
          <a:xfrm>
            <a:off x="88899" y="1027630"/>
            <a:ext cx="6733931" cy="584775"/>
          </a:xfrm>
          <a:prstGeom prst="rect">
            <a:avLst/>
          </a:prstGeom>
          <a:noFill/>
        </p:spPr>
        <p:txBody>
          <a:bodyPr wrap="square">
            <a:spAutoFit/>
          </a:bodyPr>
          <a:lstStyle/>
          <a:p>
            <a:r>
              <a:rPr lang="en-US" sz="1600" dirty="0">
                <a:solidFill>
                  <a:srgbClr val="404040"/>
                </a:solidFill>
                <a:effectLst/>
                <a:latin typeface="Calibri" panose="020F0502020204030204" pitchFamily="34" charset="0"/>
                <a:ea typeface="inherit"/>
                <a:cs typeface="Calibri" panose="020F0502020204030204" pitchFamily="34" charset="0"/>
              </a:rPr>
              <a:t>Chesapeake Energy had spent 100’s of millions of dollars drilling wells and developing infrastructure in an oil-producing rock layer called the Miss Lime. </a:t>
            </a:r>
          </a:p>
        </p:txBody>
      </p:sp>
    </p:spTree>
    <p:extLst>
      <p:ext uri="{BB962C8B-B14F-4D97-AF65-F5344CB8AC3E}">
        <p14:creationId xmlns:p14="http://schemas.microsoft.com/office/powerpoint/2010/main" val="1589246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C84D-5882-4FD7-A313-AC845110477D}"/>
              </a:ext>
            </a:extLst>
          </p:cNvPr>
          <p:cNvSpPr>
            <a:spLocks noGrp="1"/>
          </p:cNvSpPr>
          <p:nvPr>
            <p:ph type="title"/>
          </p:nvPr>
        </p:nvSpPr>
        <p:spPr/>
        <p:txBody>
          <a:bodyPr/>
          <a:lstStyle/>
          <a:p>
            <a:r>
              <a:rPr lang="en-US" dirty="0"/>
              <a:t>Miss Lime </a:t>
            </a:r>
          </a:p>
        </p:txBody>
      </p:sp>
      <p:sp>
        <p:nvSpPr>
          <p:cNvPr id="3" name="Content Placeholder 2">
            <a:extLst>
              <a:ext uri="{FF2B5EF4-FFF2-40B4-BE49-F238E27FC236}">
                <a16:creationId xmlns:a16="http://schemas.microsoft.com/office/drawing/2014/main" id="{EF317F51-B61A-4F45-8BFF-7EF90524DDEA}"/>
              </a:ext>
            </a:extLst>
          </p:cNvPr>
          <p:cNvSpPr>
            <a:spLocks noGrp="1"/>
          </p:cNvSpPr>
          <p:nvPr>
            <p:ph idx="1"/>
          </p:nvPr>
        </p:nvSpPr>
        <p:spPr>
          <a:xfrm>
            <a:off x="88900" y="1126157"/>
            <a:ext cx="6446654" cy="1315400"/>
          </a:xfrm>
        </p:spPr>
        <p:txBody>
          <a:bodyPr>
            <a:normAutofit fontScale="77500" lnSpcReduction="20000"/>
          </a:bodyPr>
          <a:lstStyle/>
          <a:p>
            <a:r>
              <a:rPr lang="en-US" sz="1900" dirty="0"/>
              <a:t>The Miss Lime was notoriously unpredictable and complex. </a:t>
            </a:r>
          </a:p>
          <a:p>
            <a:r>
              <a:rPr lang="en-US" sz="1900" dirty="0"/>
              <a:t>After years of drilling wells in the oil-producing rock layer, Chesapeake was ready to pull the plug. Largely due to poor ROI and unpredictable results.</a:t>
            </a:r>
          </a:p>
          <a:p>
            <a:r>
              <a:rPr lang="en-US" sz="1900" dirty="0"/>
              <a:t>Clearly, the status quo wasn’t working!</a:t>
            </a:r>
          </a:p>
          <a:p>
            <a:endParaRPr lang="en-US" dirty="0"/>
          </a:p>
        </p:txBody>
      </p:sp>
      <p:sp>
        <p:nvSpPr>
          <p:cNvPr id="4" name="Text Placeholder 3">
            <a:extLst>
              <a:ext uri="{FF2B5EF4-FFF2-40B4-BE49-F238E27FC236}">
                <a16:creationId xmlns:a16="http://schemas.microsoft.com/office/drawing/2014/main" id="{22F47BE0-1329-4AC9-BFF1-C7498FD2DE7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4A63B3-759F-4BC5-880B-C74A68D2A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2" y="2585258"/>
            <a:ext cx="8405654" cy="3519868"/>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6433426A-BFA7-4630-88CB-42082E3C229B}"/>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68923C-A084-4BF3-A5B0-D917607816C1}"/>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90D03C1-7D3A-43DB-B2DF-75709D4E93FB}"/>
              </a:ext>
            </a:extLst>
          </p:cNvPr>
          <p:cNvPicPr>
            <a:picLocks noChangeAspect="1"/>
          </p:cNvPicPr>
          <p:nvPr/>
        </p:nvPicPr>
        <p:blipFill rotWithShape="1">
          <a:blip r:embed="rId4"/>
          <a:srcRect r="50000"/>
          <a:stretch/>
        </p:blipFill>
        <p:spPr>
          <a:xfrm>
            <a:off x="6621513" y="4552"/>
            <a:ext cx="2520669" cy="2460729"/>
          </a:xfrm>
          <a:prstGeom prst="rect">
            <a:avLst/>
          </a:prstGeom>
        </p:spPr>
      </p:pic>
    </p:spTree>
    <p:extLst>
      <p:ext uri="{BB962C8B-B14F-4D97-AF65-F5344CB8AC3E}">
        <p14:creationId xmlns:p14="http://schemas.microsoft.com/office/powerpoint/2010/main" val="410438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1149-F89B-4EFD-A40E-A777D9E52114}"/>
              </a:ext>
            </a:extLst>
          </p:cNvPr>
          <p:cNvSpPr>
            <a:spLocks noGrp="1"/>
          </p:cNvSpPr>
          <p:nvPr>
            <p:ph type="title"/>
          </p:nvPr>
        </p:nvSpPr>
        <p:spPr/>
        <p:txBody>
          <a:bodyPr/>
          <a:lstStyle/>
          <a:p>
            <a:r>
              <a:rPr lang="en-US" dirty="0"/>
              <a:t>Project Objective </a:t>
            </a:r>
          </a:p>
        </p:txBody>
      </p:sp>
      <p:sp>
        <p:nvSpPr>
          <p:cNvPr id="3" name="Content Placeholder 2">
            <a:extLst>
              <a:ext uri="{FF2B5EF4-FFF2-40B4-BE49-F238E27FC236}">
                <a16:creationId xmlns:a16="http://schemas.microsoft.com/office/drawing/2014/main" id="{F9F88F0C-ED59-4E33-8F60-DCC13F27C351}"/>
              </a:ext>
            </a:extLst>
          </p:cNvPr>
          <p:cNvSpPr>
            <a:spLocks noGrp="1"/>
          </p:cNvSpPr>
          <p:nvPr>
            <p:ph idx="1"/>
          </p:nvPr>
        </p:nvSpPr>
        <p:spPr>
          <a:xfrm>
            <a:off x="347472" y="1251893"/>
            <a:ext cx="3828874" cy="4874271"/>
          </a:xfrm>
        </p:spPr>
        <p:txBody>
          <a:bodyPr>
            <a:normAutofit/>
          </a:bodyPr>
          <a:lstStyle/>
          <a:p>
            <a:r>
              <a:rPr lang="en-US" dirty="0"/>
              <a:t>Was brought in to co-lead a small technical team</a:t>
            </a:r>
          </a:p>
          <a:p>
            <a:r>
              <a:rPr lang="en-US" dirty="0"/>
              <a:t>GOALS:</a:t>
            </a:r>
          </a:p>
          <a:p>
            <a:pPr lvl="1"/>
            <a:r>
              <a:rPr lang="en-US" dirty="0"/>
              <a:t>Improve technical understanding</a:t>
            </a:r>
          </a:p>
          <a:p>
            <a:pPr lvl="1"/>
            <a:r>
              <a:rPr lang="en-US" dirty="0"/>
              <a:t>Improve predictability and certainty of delivery</a:t>
            </a:r>
          </a:p>
          <a:p>
            <a:pPr lvl="1"/>
            <a:r>
              <a:rPr lang="en-US" dirty="0"/>
              <a:t>Identify best drill locations in a 2000 square mile area.</a:t>
            </a:r>
          </a:p>
          <a:p>
            <a:r>
              <a:rPr lang="en-US" dirty="0"/>
              <a:t>T</a:t>
            </a:r>
            <a:r>
              <a:rPr lang="en-US" sz="1800" dirty="0"/>
              <a:t>ask seemed daunting </a:t>
            </a:r>
          </a:p>
          <a:p>
            <a:endParaRPr lang="en-US" sz="1800" dirty="0"/>
          </a:p>
          <a:p>
            <a:endParaRPr lang="en-US" dirty="0"/>
          </a:p>
          <a:p>
            <a:endParaRPr lang="en-US" sz="18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solidFill>
                <a:srgbClr val="404040"/>
              </a:solidFill>
              <a:effectLst/>
              <a:latin typeface="Calibri" panose="020F0502020204030204" pitchFamily="34" charset="0"/>
              <a:ea typeface="inherit"/>
              <a:cs typeface="Calibri" panose="020F0502020204030204" pitchFamily="34" charset="0"/>
            </a:endParaRPr>
          </a:p>
          <a:p>
            <a:endParaRPr lang="en-US" sz="1800" dirty="0">
              <a:solidFill>
                <a:srgbClr val="404040"/>
              </a:solidFill>
              <a:effectLst/>
              <a:latin typeface="Calibri" panose="020F0502020204030204" pitchFamily="34" charset="0"/>
              <a:ea typeface="inherit"/>
              <a:cs typeface="Calibri" panose="020F0502020204030204" pitchFamily="34" charset="0"/>
            </a:endParaRPr>
          </a:p>
          <a:p>
            <a:endParaRPr lang="en-US" dirty="0">
              <a:solidFill>
                <a:srgbClr val="404040"/>
              </a:solidFill>
              <a:latin typeface="Calibri" panose="020F0502020204030204" pitchFamily="34" charset="0"/>
              <a:ea typeface="inherit"/>
              <a:cs typeface="Calibri" panose="020F0502020204030204" pitchFamily="34" charset="0"/>
            </a:endParaRPr>
          </a:p>
          <a:p>
            <a:endParaRPr lang="en-US" dirty="0"/>
          </a:p>
        </p:txBody>
      </p:sp>
      <p:sp>
        <p:nvSpPr>
          <p:cNvPr id="4" name="Text Placeholder 3">
            <a:extLst>
              <a:ext uri="{FF2B5EF4-FFF2-40B4-BE49-F238E27FC236}">
                <a16:creationId xmlns:a16="http://schemas.microsoft.com/office/drawing/2014/main" id="{AC96318F-4C95-4AF6-A107-EB53D4C83720}"/>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7A26A30C-A4EB-49D1-8228-29439096C13C}"/>
              </a:ext>
            </a:extLst>
          </p:cNvPr>
          <p:cNvPicPr>
            <a:picLocks noChangeAspect="1"/>
          </p:cNvPicPr>
          <p:nvPr/>
        </p:nvPicPr>
        <p:blipFill>
          <a:blip r:embed="rId3"/>
          <a:stretch>
            <a:fillRect/>
          </a:stretch>
        </p:blipFill>
        <p:spPr>
          <a:xfrm>
            <a:off x="4246318" y="1251893"/>
            <a:ext cx="4695825" cy="4914900"/>
          </a:xfrm>
          <a:prstGeom prst="rect">
            <a:avLst/>
          </a:prstGeom>
        </p:spPr>
      </p:pic>
      <p:sp>
        <p:nvSpPr>
          <p:cNvPr id="9" name="Rectangle 8">
            <a:extLst>
              <a:ext uri="{FF2B5EF4-FFF2-40B4-BE49-F238E27FC236}">
                <a16:creationId xmlns:a16="http://schemas.microsoft.com/office/drawing/2014/main" id="{A2E9427E-B7F8-4ECC-8A15-E2EDDF631343}"/>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3E105BB-4066-40BF-9364-7DBC050B1DB8}"/>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7631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DC97-6125-4AFC-ADB5-C9829AEE15A9}"/>
              </a:ext>
            </a:extLst>
          </p:cNvPr>
          <p:cNvSpPr>
            <a:spLocks noGrp="1"/>
          </p:cNvSpPr>
          <p:nvPr>
            <p:ph type="title"/>
          </p:nvPr>
        </p:nvSpPr>
        <p:spPr/>
        <p:txBody>
          <a:bodyPr/>
          <a:lstStyle/>
          <a:p>
            <a:r>
              <a:rPr lang="en-US" dirty="0"/>
              <a:t>Communication and Team Buy in</a:t>
            </a:r>
          </a:p>
        </p:txBody>
      </p:sp>
      <p:sp>
        <p:nvSpPr>
          <p:cNvPr id="3" name="Content Placeholder 2">
            <a:extLst>
              <a:ext uri="{FF2B5EF4-FFF2-40B4-BE49-F238E27FC236}">
                <a16:creationId xmlns:a16="http://schemas.microsoft.com/office/drawing/2014/main" id="{6A05EA5B-5AA0-42A0-A6A1-29FB2B883A64}"/>
              </a:ext>
            </a:extLst>
          </p:cNvPr>
          <p:cNvSpPr>
            <a:spLocks noGrp="1"/>
          </p:cNvSpPr>
          <p:nvPr>
            <p:ph idx="1"/>
          </p:nvPr>
        </p:nvSpPr>
        <p:spPr>
          <a:xfrm>
            <a:off x="347472" y="1251893"/>
            <a:ext cx="4936797" cy="4874271"/>
          </a:xfrm>
        </p:spPr>
        <p:txBody>
          <a:bodyPr/>
          <a:lstStyle/>
          <a:p>
            <a:r>
              <a:rPr lang="en-US" dirty="0"/>
              <a:t>Started with communication.</a:t>
            </a:r>
          </a:p>
          <a:p>
            <a:r>
              <a:rPr lang="en-US" dirty="0"/>
              <a:t>Met regularly with the team members and management early on to establish trust and buy in.</a:t>
            </a:r>
          </a:p>
          <a:p>
            <a:pPr lvl="1"/>
            <a:r>
              <a:rPr lang="en-US" dirty="0"/>
              <a:t>Communicated our plan to gather, analyze, and use data to improve understanding of the petroleum system.</a:t>
            </a:r>
          </a:p>
          <a:p>
            <a:r>
              <a:rPr lang="en-US" dirty="0"/>
              <a:t>Met regularly with team members to set objectives, develop plans, and solicit feedback. </a:t>
            </a:r>
          </a:p>
          <a:p>
            <a:r>
              <a:rPr lang="en-US" dirty="0"/>
              <a:t>Communicated technical details of project clearly and simply.</a:t>
            </a:r>
          </a:p>
        </p:txBody>
      </p:sp>
      <p:sp>
        <p:nvSpPr>
          <p:cNvPr id="4" name="Text Placeholder 3">
            <a:extLst>
              <a:ext uri="{FF2B5EF4-FFF2-40B4-BE49-F238E27FC236}">
                <a16:creationId xmlns:a16="http://schemas.microsoft.com/office/drawing/2014/main" id="{BB312297-DA4C-4A5D-A980-24574A0BBD34}"/>
              </a:ext>
            </a:extLst>
          </p:cNvPr>
          <p:cNvSpPr>
            <a:spLocks noGrp="1"/>
          </p:cNvSpPr>
          <p:nvPr>
            <p:ph type="body" sz="quarter" idx="13"/>
          </p:nvPr>
        </p:nvSpPr>
        <p:spPr/>
        <p:txBody>
          <a:bodyPr/>
          <a:lstStyle/>
          <a:p>
            <a:endParaRPr lang="en-US"/>
          </a:p>
        </p:txBody>
      </p:sp>
      <p:sp>
        <p:nvSpPr>
          <p:cNvPr id="5" name="Rectangle 4">
            <a:extLst>
              <a:ext uri="{FF2B5EF4-FFF2-40B4-BE49-F238E27FC236}">
                <a16:creationId xmlns:a16="http://schemas.microsoft.com/office/drawing/2014/main" id="{C47C9E0D-4CD6-447F-AABD-434D7F115D0B}"/>
              </a:ext>
            </a:extLst>
          </p:cNvPr>
          <p:cNvSpPr/>
          <p:nvPr/>
        </p:nvSpPr>
        <p:spPr>
          <a:xfrm>
            <a:off x="3962400" y="50800"/>
            <a:ext cx="1181100" cy="143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D0E561-D102-4104-935D-07BC6ED3B8DF}"/>
              </a:ext>
            </a:extLst>
          </p:cNvPr>
          <p:cNvSpPr/>
          <p:nvPr/>
        </p:nvSpPr>
        <p:spPr>
          <a:xfrm>
            <a:off x="7988300" y="6531812"/>
            <a:ext cx="965200" cy="288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30F907E7-9B1D-4D8C-817C-7D053C7E3A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6066" y="1341199"/>
            <a:ext cx="2308839" cy="15667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B203D2-54E1-4A65-A875-9F8CBEC3A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743" y="3802622"/>
            <a:ext cx="3298157" cy="2088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563474"/>
      </p:ext>
    </p:extLst>
  </p:cSld>
  <p:clrMapOvr>
    <a:masterClrMapping/>
  </p:clrMapOvr>
</p:sld>
</file>

<file path=ppt/theme/theme1.xml><?xml version="1.0" encoding="utf-8"?>
<a:theme xmlns:a="http://schemas.openxmlformats.org/drawingml/2006/main" name="2017_CHK_Theme1">
  <a:themeElements>
    <a:clrScheme name="Custom NEW">
      <a:dk1>
        <a:srgbClr val="383838"/>
      </a:dk1>
      <a:lt1>
        <a:srgbClr val="FFFFFF"/>
      </a:lt1>
      <a:dk2>
        <a:srgbClr val="0961AF"/>
      </a:dk2>
      <a:lt2>
        <a:srgbClr val="EFEFF0"/>
      </a:lt2>
      <a:accent1>
        <a:srgbClr val="00558A"/>
      </a:accent1>
      <a:accent2>
        <a:srgbClr val="8DC63F"/>
      </a:accent2>
      <a:accent3>
        <a:srgbClr val="6D6E71"/>
      </a:accent3>
      <a:accent4>
        <a:srgbClr val="00AEE0"/>
      </a:accent4>
      <a:accent5>
        <a:srgbClr val="FBAE34"/>
      </a:accent5>
      <a:accent6>
        <a:srgbClr val="E55326"/>
      </a:accent6>
      <a:hlink>
        <a:srgbClr val="0000FF"/>
      </a:hlink>
      <a:folHlink>
        <a:srgbClr val="5BCBF5"/>
      </a:folHlink>
    </a:clrScheme>
    <a:fontScheme name="CHK Custom">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smtClean="0">
            <a:solidFill>
              <a:schemeClr val="accent3"/>
            </a:solidFill>
          </a:defRPr>
        </a:defPPr>
      </a:lstStyle>
    </a:txDef>
  </a:objectDefaults>
  <a:extraClrSchemeLst/>
  <a:extLst>
    <a:ext uri="{05A4C25C-085E-4340-85A3-A5531E510DB2}">
      <thm15:themeFamily xmlns:thm15="http://schemas.microsoft.com/office/thememl/2012/main" name="2017_CHK_Theme1" id="{9874681A-5A6C-4071-9B15-CAD41BB4DA85}" vid="{592122C3-8145-49FE-922D-F97DCE06217F}"/>
    </a:ext>
  </a:extLst>
</a:theme>
</file>

<file path=ppt/theme/theme2.xml><?xml version="1.0" encoding="utf-8"?>
<a:theme xmlns:a="http://schemas.openxmlformats.org/drawingml/2006/main" name="Dividers">
  <a:themeElements>
    <a:clrScheme name="Custom NEW">
      <a:dk1>
        <a:srgbClr val="383838"/>
      </a:dk1>
      <a:lt1>
        <a:srgbClr val="FFFFFF"/>
      </a:lt1>
      <a:dk2>
        <a:srgbClr val="0961AF"/>
      </a:dk2>
      <a:lt2>
        <a:srgbClr val="EFEFF0"/>
      </a:lt2>
      <a:accent1>
        <a:srgbClr val="00558A"/>
      </a:accent1>
      <a:accent2>
        <a:srgbClr val="8DC63F"/>
      </a:accent2>
      <a:accent3>
        <a:srgbClr val="6D6E71"/>
      </a:accent3>
      <a:accent4>
        <a:srgbClr val="00AEE0"/>
      </a:accent4>
      <a:accent5>
        <a:srgbClr val="FBAE34"/>
      </a:accent5>
      <a:accent6>
        <a:srgbClr val="E55326"/>
      </a:accent6>
      <a:hlink>
        <a:srgbClr val="0000FF"/>
      </a:hlink>
      <a:folHlink>
        <a:srgbClr val="5BCBF5"/>
      </a:folHlink>
    </a:clrScheme>
    <a:fontScheme name="CHK Custo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 Template – Standard.pptx" id="{ADF26D0B-3FC5-44C3-B408-10EA81BBDB0E}" vid="{DD32423D-40A5-4DD3-B4EE-33EAD77AA4B0}"/>
    </a:ext>
  </a:extLst>
</a:theme>
</file>

<file path=ppt/theme/theme3.xml><?xml version="1.0" encoding="utf-8"?>
<a:theme xmlns:a="http://schemas.openxmlformats.org/drawingml/2006/main" name="Covers">
  <a:themeElements>
    <a:clrScheme name="Custom NEW">
      <a:dk1>
        <a:srgbClr val="383838"/>
      </a:dk1>
      <a:lt1>
        <a:srgbClr val="FFFFFF"/>
      </a:lt1>
      <a:dk2>
        <a:srgbClr val="0961AF"/>
      </a:dk2>
      <a:lt2>
        <a:srgbClr val="EFEFF0"/>
      </a:lt2>
      <a:accent1>
        <a:srgbClr val="00558A"/>
      </a:accent1>
      <a:accent2>
        <a:srgbClr val="8DC63F"/>
      </a:accent2>
      <a:accent3>
        <a:srgbClr val="6D6E71"/>
      </a:accent3>
      <a:accent4>
        <a:srgbClr val="00AEE0"/>
      </a:accent4>
      <a:accent5>
        <a:srgbClr val="FBAE34"/>
      </a:accent5>
      <a:accent6>
        <a:srgbClr val="E55326"/>
      </a:accent6>
      <a:hlink>
        <a:srgbClr val="0000FF"/>
      </a:hlink>
      <a:folHlink>
        <a:srgbClr val="5BCBF5"/>
      </a:folHlink>
    </a:clrScheme>
    <a:fontScheme name="CHK Custo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 Template – Standard.pptx" id="{ADF26D0B-3FC5-44C3-B408-10EA81BBDB0E}" vid="{48344A97-67CA-49ED-8ED9-A4FDB1C4AE9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2017_CHK_Theme1</Template>
  <TotalTime>3951</TotalTime>
  <Words>1452</Words>
  <Application>Microsoft Office PowerPoint</Application>
  <PresentationFormat>On-screen Show (4:3)</PresentationFormat>
  <Paragraphs>140</Paragraphs>
  <Slides>22</Slides>
  <Notes>11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22</vt:i4>
      </vt:variant>
    </vt:vector>
  </HeadingPairs>
  <TitlesOfParts>
    <vt:vector size="29" baseType="lpstr">
      <vt:lpstr>Arial</vt:lpstr>
      <vt:lpstr>Calibri</vt:lpstr>
      <vt:lpstr>Constantia</vt:lpstr>
      <vt:lpstr>Franklin Gothic Book</vt:lpstr>
      <vt:lpstr>2017_CHK_Theme1</vt:lpstr>
      <vt:lpstr>Dividers</vt:lpstr>
      <vt:lpstr>Covers</vt:lpstr>
      <vt:lpstr>Data Analysis, Team Work, and the Turnaround of a $500 Million Dollar Oil Asset </vt:lpstr>
      <vt:lpstr>Oklahoma Oil and Natural gas Wells</vt:lpstr>
      <vt:lpstr>PowerPoint Presentation</vt:lpstr>
      <vt:lpstr>The Data-Driven Search for Oil and gas</vt:lpstr>
      <vt:lpstr>Petroleum System The key to Discovering Oil and Gas</vt:lpstr>
      <vt:lpstr>Miss Lime Play</vt:lpstr>
      <vt:lpstr>Miss Lime </vt:lpstr>
      <vt:lpstr>Project Objective </vt:lpstr>
      <vt:lpstr>Communication and Team Buy in</vt:lpstr>
      <vt:lpstr>Data Wrangling</vt:lpstr>
      <vt:lpstr>BI Visualization an Analytics tool</vt:lpstr>
      <vt:lpstr>Data Exploration</vt:lpstr>
      <vt:lpstr>New Insights and Discovery </vt:lpstr>
      <vt:lpstr>Conceptual Model Miss Lime Petroleum System</vt:lpstr>
      <vt:lpstr>Multivariate Statistics and Modeling</vt:lpstr>
      <vt:lpstr>Multivariate Model</vt:lpstr>
      <vt:lpstr>Multivariate Model</vt:lpstr>
      <vt:lpstr>12 Month Oil Production Prediction Map </vt:lpstr>
      <vt:lpstr>Results</vt:lpstr>
      <vt:lpstr>Questions?</vt:lpstr>
      <vt:lpstr>When were the Uinta Mountains Formed?</vt:lpstr>
      <vt:lpstr>PowerPoint Presentation</vt:lpstr>
    </vt:vector>
  </TitlesOfParts>
  <Company>Chesapeake Energy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chester Geoscience Goals</dc:title>
  <dc:creator>Joel Abrahams</dc:creator>
  <cp:lastModifiedBy>Alvin Anderson</cp:lastModifiedBy>
  <cp:revision>144</cp:revision>
  <cp:lastPrinted>2018-02-12T22:40:58Z</cp:lastPrinted>
  <dcterms:created xsi:type="dcterms:W3CDTF">2018-02-06T22:40:48Z</dcterms:created>
  <dcterms:modified xsi:type="dcterms:W3CDTF">2020-12-17T14:26:24Z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97a569b-ae58-4cdc-8c4c-52d2caa3ce03_Enabled">
    <vt:lpwstr>True</vt:lpwstr>
  </property>
  <property fmtid="{D5CDD505-2E9C-101B-9397-08002B2CF9AE}" pid="3" name="MSIP_Label_c97a569b-ae58-4cdc-8c4c-52d2caa3ce03_SiteId">
    <vt:lpwstr>cc16da7d-1b13-44cb-9c4f-4aa5421228b7</vt:lpwstr>
  </property>
  <property fmtid="{D5CDD505-2E9C-101B-9397-08002B2CF9AE}" pid="4" name="MSIP_Label_c97a569b-ae58-4cdc-8c4c-52d2caa3ce03_Owner">
    <vt:lpwstr>Alvin.Anderson@chk.com</vt:lpwstr>
  </property>
  <property fmtid="{D5CDD505-2E9C-101B-9397-08002B2CF9AE}" pid="5" name="MSIP_Label_c97a569b-ae58-4cdc-8c4c-52d2caa3ce03_SetDate">
    <vt:lpwstr>2019-02-04T14:22:12.5587263Z</vt:lpwstr>
  </property>
  <property fmtid="{D5CDD505-2E9C-101B-9397-08002B2CF9AE}" pid="6" name="MSIP_Label_c97a569b-ae58-4cdc-8c4c-52d2caa3ce03_Name">
    <vt:lpwstr>Internal</vt:lpwstr>
  </property>
  <property fmtid="{D5CDD505-2E9C-101B-9397-08002B2CF9AE}" pid="7" name="MSIP_Label_c97a569b-ae58-4cdc-8c4c-52d2caa3ce03_Application">
    <vt:lpwstr>Microsoft Azure Information Protection</vt:lpwstr>
  </property>
  <property fmtid="{D5CDD505-2E9C-101B-9397-08002B2CF9AE}" pid="8" name="MSIP_Label_c97a569b-ae58-4cdc-8c4c-52d2caa3ce03_Extended_MSFT_Method">
    <vt:lpwstr>Automatic</vt:lpwstr>
  </property>
  <property fmtid="{D5CDD505-2E9C-101B-9397-08002B2CF9AE}" pid="9" name="Sensitivity">
    <vt:lpwstr>Internal</vt:lpwstr>
  </property>
</Properties>
</file>